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5"/>
  </p:notesMasterIdLst>
  <p:sldIdLst>
    <p:sldId id="256" r:id="rId2"/>
    <p:sldId id="271" r:id="rId3"/>
    <p:sldId id="259" r:id="rId4"/>
    <p:sldId id="286" r:id="rId5"/>
    <p:sldId id="288" r:id="rId6"/>
    <p:sldId id="283" r:id="rId7"/>
    <p:sldId id="284" r:id="rId8"/>
    <p:sldId id="258" r:id="rId9"/>
    <p:sldId id="274" r:id="rId10"/>
    <p:sldId id="278" r:id="rId11"/>
    <p:sldId id="277" r:id="rId12"/>
    <p:sldId id="279" r:id="rId13"/>
    <p:sldId id="270" r:id="rId14"/>
    <p:sldId id="276" r:id="rId15"/>
    <p:sldId id="262" r:id="rId16"/>
    <p:sldId id="281" r:id="rId17"/>
    <p:sldId id="280" r:id="rId18"/>
    <p:sldId id="266" r:id="rId19"/>
    <p:sldId id="265" r:id="rId20"/>
    <p:sldId id="290" r:id="rId21"/>
    <p:sldId id="261" r:id="rId22"/>
    <p:sldId id="282" r:id="rId23"/>
    <p:sldId id="26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16" autoAdjust="0"/>
    <p:restoredTop sz="90861" autoAdjust="0"/>
  </p:normalViewPr>
  <p:slideViewPr>
    <p:cSldViewPr>
      <p:cViewPr>
        <p:scale>
          <a:sx n="70" d="100"/>
          <a:sy n="70" d="100"/>
        </p:scale>
        <p:origin x="-1368" y="-44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D747E2-EFA8-4EA2-A0B1-11D7625106A9}" type="datetimeFigureOut">
              <a:rPr lang="en-US" smtClean="0"/>
              <a:pPr/>
              <a:t>11/16/2011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BE7814-7AFC-4CFB-920C-1B3B7ADDF76C}" type="slidenum">
              <a:rPr lang="en-US" smtClean="0"/>
              <a:pPr/>
              <a:t>‹#›</a:t>
            </a:fld>
            <a:endParaRPr lang="en-US"/>
          </a:p>
        </p:txBody>
      </p:sp>
    </p:spTree>
    <p:extLst>
      <p:ext uri="{BB962C8B-B14F-4D97-AF65-F5344CB8AC3E}">
        <p14:creationId xmlns:p14="http://schemas.microsoft.com/office/powerpoint/2010/main" xmlns="" val="1768168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Public health planners often have to make sense of the overwhelming volume, limitations, and gaps in surveillance data in order to prioritize maternal and child health (MCH) problems in communities. Yet few approaches to guide priority-setting are available. </a:t>
            </a:r>
          </a:p>
        </p:txBody>
      </p:sp>
      <p:sp>
        <p:nvSpPr>
          <p:cNvPr id="4" name="Slide Number Placeholder 3"/>
          <p:cNvSpPr>
            <a:spLocks noGrp="1"/>
          </p:cNvSpPr>
          <p:nvPr>
            <p:ph type="sldNum" sz="quarter" idx="10"/>
          </p:nvPr>
        </p:nvSpPr>
        <p:spPr/>
        <p:txBody>
          <a:bodyPr/>
          <a:lstStyle/>
          <a:p>
            <a:fld id="{CBBE7814-7AFC-4CFB-920C-1B3B7ADDF76C}"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BE7814-7AFC-4CFB-920C-1B3B7ADDF76C}" type="slidenum">
              <a:rPr lang="en-US" smtClean="0"/>
              <a:pPr/>
              <a:t>19</a:t>
            </a:fld>
            <a:endParaRPr lang="en-US" dirty="0"/>
          </a:p>
        </p:txBody>
      </p:sp>
    </p:spTree>
    <p:extLst>
      <p:ext uri="{BB962C8B-B14F-4D97-AF65-F5344CB8AC3E}">
        <p14:creationId xmlns:p14="http://schemas.microsoft.com/office/powerpoint/2010/main" xmlns="" val="1087930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strategic plan would provide the foundation for improving the coordination of MCH programs and services at the Health Department, and for identifying key external partners to engage in the work. </a:t>
            </a:r>
          </a:p>
          <a:p>
            <a:endParaRPr lang="en-US" dirty="0"/>
          </a:p>
        </p:txBody>
      </p:sp>
      <p:sp>
        <p:nvSpPr>
          <p:cNvPr id="4" name="Slide Number Placeholder 3"/>
          <p:cNvSpPr>
            <a:spLocks noGrp="1"/>
          </p:cNvSpPr>
          <p:nvPr>
            <p:ph type="sldNum" sz="quarter" idx="10"/>
          </p:nvPr>
        </p:nvSpPr>
        <p:spPr/>
        <p:txBody>
          <a:bodyPr/>
          <a:lstStyle/>
          <a:p>
            <a:fld id="{CBBE7814-7AFC-4CFB-920C-1B3B7ADDF76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a:t>
            </a:r>
            <a:r>
              <a:rPr lang="en-US" baseline="0" dirty="0" smtClean="0"/>
              <a:t> CLICK MOUSE FOR EACH GROUP TO APPEAR]</a:t>
            </a:r>
            <a:endParaRPr lang="en-US" dirty="0"/>
          </a:p>
        </p:txBody>
      </p:sp>
      <p:sp>
        <p:nvSpPr>
          <p:cNvPr id="4" name="Slide Number Placeholder 3"/>
          <p:cNvSpPr>
            <a:spLocks noGrp="1"/>
          </p:cNvSpPr>
          <p:nvPr>
            <p:ph type="sldNum" sz="quarter" idx="10"/>
          </p:nvPr>
        </p:nvSpPr>
        <p:spPr/>
        <p:txBody>
          <a:bodyPr/>
          <a:lstStyle/>
          <a:p>
            <a:fld id="{CBBE7814-7AFC-4CFB-920C-1B3B7ADDF76C}" type="slidenum">
              <a:rPr lang="en-US" smtClean="0"/>
              <a:pPr/>
              <a:t>9</a:t>
            </a:fld>
            <a:endParaRPr lang="en-US"/>
          </a:p>
        </p:txBody>
      </p:sp>
    </p:spTree>
    <p:extLst>
      <p:ext uri="{BB962C8B-B14F-4D97-AF65-F5344CB8AC3E}">
        <p14:creationId xmlns:p14="http://schemas.microsoft.com/office/powerpoint/2010/main" xmlns="" val="2890416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BE7814-7AFC-4CFB-920C-1B3B7ADDF76C}" type="slidenum">
              <a:rPr lang="en-US" smtClean="0"/>
              <a:pPr/>
              <a:t>12</a:t>
            </a:fld>
            <a:endParaRPr lang="en-US"/>
          </a:p>
        </p:txBody>
      </p:sp>
    </p:spTree>
    <p:extLst>
      <p:ext uri="{BB962C8B-B14F-4D97-AF65-F5344CB8AC3E}">
        <p14:creationId xmlns:p14="http://schemas.microsoft.com/office/powerpoint/2010/main" xmlns="" val="697456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Public health planners often have to make sense of the overwhelming volume, limitations, and gaps in surveillance data in order to prioritize maternal and child health (MCH) problems in communities. Yet few approaches to guide priority-setting are available. </a:t>
            </a:r>
          </a:p>
        </p:txBody>
      </p:sp>
      <p:sp>
        <p:nvSpPr>
          <p:cNvPr id="4" name="Slide Number Placeholder 3"/>
          <p:cNvSpPr>
            <a:spLocks noGrp="1"/>
          </p:cNvSpPr>
          <p:nvPr>
            <p:ph type="sldNum" sz="quarter" idx="10"/>
          </p:nvPr>
        </p:nvSpPr>
        <p:spPr/>
        <p:txBody>
          <a:bodyPr/>
          <a:lstStyle/>
          <a:p>
            <a:fld id="{CBBE7814-7AFC-4CFB-920C-1B3B7ADDF76C}"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r>
              <a:rPr lang="en-US" sz="1200" dirty="0" smtClean="0"/>
              <a:t>To allow a variety of perspectives</a:t>
            </a:r>
            <a:r>
              <a:rPr lang="en-US" sz="1200" baseline="0" dirty="0" smtClean="0"/>
              <a:t> </a:t>
            </a:r>
            <a:r>
              <a:rPr lang="en-US" sz="1200" dirty="0" smtClean="0"/>
              <a:t>to be fully represented in the prioritization process, we developed a matrix that encourages consideration of all of the criteria in a balanced, rational way. </a:t>
            </a:r>
          </a:p>
          <a:p>
            <a:pPr algn="just" eaLnBrk="1" hangingPunct="1"/>
            <a:endParaRPr lang="en-US" sz="1200" dirty="0" smtClean="0"/>
          </a:p>
          <a:p>
            <a:pPr algn="just" eaLnBrk="1" hangingPunct="1"/>
            <a:r>
              <a:rPr lang="en-US" sz="1200" dirty="0" smtClean="0"/>
              <a:t>We originally came up with thirteen criteria. As a group, we narrowed the list down to six final criteria </a:t>
            </a:r>
            <a:r>
              <a:rPr lang="en-US" sz="1100" dirty="0" smtClean="0"/>
              <a:t>(</a:t>
            </a:r>
            <a:r>
              <a:rPr lang="en-US" sz="1100" b="1" dirty="0" smtClean="0">
                <a:solidFill>
                  <a:schemeClr val="accent2"/>
                </a:solidFill>
              </a:rPr>
              <a:t>Table 2</a:t>
            </a:r>
            <a:r>
              <a:rPr lang="en-US" sz="1100" dirty="0" smtClean="0"/>
              <a:t>) </a:t>
            </a:r>
            <a:r>
              <a:rPr lang="en-US" sz="1200" dirty="0" smtClean="0"/>
              <a:t>that we felt were most objective and that were guided by our agency’s mission, vision, and values, and our adopted health equity framework. (2, 3) These six criteria were presented to Leadership.</a:t>
            </a:r>
          </a:p>
        </p:txBody>
      </p:sp>
      <p:sp>
        <p:nvSpPr>
          <p:cNvPr id="4" name="Slide Number Placeholder 3"/>
          <p:cNvSpPr>
            <a:spLocks noGrp="1"/>
          </p:cNvSpPr>
          <p:nvPr>
            <p:ph type="sldNum" sz="quarter" idx="10"/>
          </p:nvPr>
        </p:nvSpPr>
        <p:spPr/>
        <p:txBody>
          <a:bodyPr/>
          <a:lstStyle/>
          <a:p>
            <a:fld id="{CBBE7814-7AFC-4CFB-920C-1B3B7ADDF76C}" type="slidenum">
              <a:rPr lang="en-US" smtClean="0"/>
              <a:pPr/>
              <a:t>14</a:t>
            </a:fld>
            <a:endParaRPr lang="en-US"/>
          </a:p>
        </p:txBody>
      </p:sp>
    </p:spTree>
    <p:extLst>
      <p:ext uri="{BB962C8B-B14F-4D97-AF65-F5344CB8AC3E}">
        <p14:creationId xmlns:p14="http://schemas.microsoft.com/office/powerpoint/2010/main" xmlns="" val="2239041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the following scoring for the final six criteria.</a:t>
            </a:r>
            <a:endParaRPr lang="en-US" dirty="0"/>
          </a:p>
        </p:txBody>
      </p:sp>
      <p:sp>
        <p:nvSpPr>
          <p:cNvPr id="4" name="Slide Number Placeholder 3"/>
          <p:cNvSpPr>
            <a:spLocks noGrp="1"/>
          </p:cNvSpPr>
          <p:nvPr>
            <p:ph type="sldNum" sz="quarter" idx="10"/>
          </p:nvPr>
        </p:nvSpPr>
        <p:spPr/>
        <p:txBody>
          <a:bodyPr/>
          <a:lstStyle/>
          <a:p>
            <a:fld id="{CBBE7814-7AFC-4CFB-920C-1B3B7ADDF76C}" type="slidenum">
              <a:rPr lang="en-US" smtClean="0"/>
              <a:pPr/>
              <a:t>15</a:t>
            </a:fld>
            <a:endParaRPr lang="en-US"/>
          </a:p>
        </p:txBody>
      </p:sp>
    </p:spTree>
    <p:extLst>
      <p:ext uri="{BB962C8B-B14F-4D97-AF65-F5344CB8AC3E}">
        <p14:creationId xmlns:p14="http://schemas.microsoft.com/office/powerpoint/2010/main" xmlns="" val="2463844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the</a:t>
            </a:r>
            <a:r>
              <a:rPr lang="en-US" baseline="0" dirty="0" smtClean="0"/>
              <a:t> final matrix looks like. Orange shades indicate scores 4.5 and higher.</a:t>
            </a:r>
            <a:endParaRPr lang="en-US" dirty="0"/>
          </a:p>
        </p:txBody>
      </p:sp>
      <p:sp>
        <p:nvSpPr>
          <p:cNvPr id="4" name="Slide Number Placeholder 3"/>
          <p:cNvSpPr>
            <a:spLocks noGrp="1"/>
          </p:cNvSpPr>
          <p:nvPr>
            <p:ph type="sldNum" sz="quarter" idx="10"/>
          </p:nvPr>
        </p:nvSpPr>
        <p:spPr/>
        <p:txBody>
          <a:bodyPr/>
          <a:lstStyle/>
          <a:p>
            <a:fld id="{CBBE7814-7AFC-4CFB-920C-1B3B7ADDF76C}" type="slidenum">
              <a:rPr lang="en-US" smtClean="0"/>
              <a:pPr/>
              <a:t>16</a:t>
            </a:fld>
            <a:endParaRPr lang="en-US"/>
          </a:p>
        </p:txBody>
      </p:sp>
    </p:spTree>
    <p:extLst>
      <p:ext uri="{BB962C8B-B14F-4D97-AF65-F5344CB8AC3E}">
        <p14:creationId xmlns:p14="http://schemas.microsoft.com/office/powerpoint/2010/main" xmlns="" val="695713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Arial" charset="0"/>
              <a:buChar char="•"/>
            </a:pPr>
            <a:r>
              <a:rPr lang="en-US" sz="1200" dirty="0" smtClean="0">
                <a:solidFill>
                  <a:schemeClr val="tx2">
                    <a:lumMod val="50000"/>
                  </a:schemeClr>
                </a:solidFill>
              </a:rPr>
              <a:t>The tool was a simple and effective way of organizing a discussion to achieve consensus among diverse decision-makers who may have competing priorities. It helped decision-makers to think about MCH in a broad, life-course perspective, rather than from their program area or subject expertise.</a:t>
            </a:r>
          </a:p>
          <a:p>
            <a:pPr algn="just">
              <a:buFont typeface="Arial" charset="0"/>
              <a:buChar char="•"/>
            </a:pPr>
            <a:r>
              <a:rPr lang="en-US" sz="1200" dirty="0" smtClean="0">
                <a:solidFill>
                  <a:schemeClr val="tx2">
                    <a:lumMod val="50000"/>
                  </a:schemeClr>
                </a:solidFill>
              </a:rPr>
              <a:t>The tool offered a numeric value with which to prioritize. It was not a mathematical tool to arrive at a “correct” answer. </a:t>
            </a:r>
          </a:p>
          <a:p>
            <a:pPr algn="just">
              <a:buFont typeface="Arial" charset="0"/>
              <a:buChar char="•"/>
            </a:pPr>
            <a:r>
              <a:rPr lang="en-US" sz="1200" dirty="0" smtClean="0">
                <a:solidFill>
                  <a:schemeClr val="tx2">
                    <a:lumMod val="50000"/>
                  </a:schemeClr>
                </a:solidFill>
              </a:rPr>
              <a:t>The tool did not include the more subjective criteria.</a:t>
            </a:r>
            <a:r>
              <a:rPr lang="en-US" sz="1200" baseline="0" dirty="0" smtClean="0">
                <a:solidFill>
                  <a:schemeClr val="tx2">
                    <a:lumMod val="50000"/>
                  </a:schemeClr>
                </a:solidFill>
              </a:rPr>
              <a:t> </a:t>
            </a:r>
            <a:r>
              <a:rPr lang="en-US" sz="1200" dirty="0" smtClean="0">
                <a:solidFill>
                  <a:schemeClr val="tx2">
                    <a:lumMod val="50000"/>
                  </a:schemeClr>
                </a:solidFill>
              </a:rPr>
              <a:t>However, inclusion of some subjective criteria did not change the results.</a:t>
            </a:r>
          </a:p>
          <a:p>
            <a:pPr algn="just">
              <a:buFont typeface="Arial" charset="0"/>
              <a:buChar char="•"/>
            </a:pPr>
            <a:r>
              <a:rPr lang="en-US" sz="1200" dirty="0" smtClean="0">
                <a:solidFill>
                  <a:schemeClr val="tx2">
                    <a:lumMod val="50000"/>
                  </a:schemeClr>
                </a:solidFill>
              </a:rPr>
              <a:t>We only used quantitative data for prioritization.</a:t>
            </a:r>
          </a:p>
          <a:p>
            <a:pPr algn="just">
              <a:buFont typeface="Arial" charset="0"/>
              <a:buChar char="•"/>
            </a:pPr>
            <a:r>
              <a:rPr lang="en-US" sz="1200" dirty="0" smtClean="0">
                <a:solidFill>
                  <a:schemeClr val="tx2">
                    <a:lumMod val="50000"/>
                  </a:schemeClr>
                </a:solidFill>
              </a:rPr>
              <a:t>There were missing data and information including trends on some measures; and missing key outcomes such as hospitalizations/ER visits, etc.</a:t>
            </a:r>
          </a:p>
        </p:txBody>
      </p:sp>
      <p:sp>
        <p:nvSpPr>
          <p:cNvPr id="4" name="Slide Number Placeholder 3"/>
          <p:cNvSpPr>
            <a:spLocks noGrp="1"/>
          </p:cNvSpPr>
          <p:nvPr>
            <p:ph type="sldNum" sz="quarter" idx="10"/>
          </p:nvPr>
        </p:nvSpPr>
        <p:spPr/>
        <p:txBody>
          <a:bodyPr/>
          <a:lstStyle/>
          <a:p>
            <a:fld id="{CBBE7814-7AFC-4CFB-920C-1B3B7ADDF76C}" type="slidenum">
              <a:rPr lang="en-US" smtClean="0"/>
              <a:pPr/>
              <a:t>18</a:t>
            </a:fld>
            <a:endParaRPr lang="en-US" dirty="0"/>
          </a:p>
        </p:txBody>
      </p:sp>
    </p:spTree>
    <p:extLst>
      <p:ext uri="{BB962C8B-B14F-4D97-AF65-F5344CB8AC3E}">
        <p14:creationId xmlns:p14="http://schemas.microsoft.com/office/powerpoint/2010/main" xmlns="" val="1125368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44A3961-124F-4594-8E9B-0FA3BEB29E6E}" type="datetimeFigureOut">
              <a:rPr lang="en-US" smtClean="0"/>
              <a:pPr/>
              <a:t>11/16/2011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C8EB42C-23B5-4B1D-9FA2-2E5206EBA35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4A3961-124F-4594-8E9B-0FA3BEB29E6E}" type="datetimeFigureOut">
              <a:rPr lang="en-US" smtClean="0"/>
              <a:pPr/>
              <a:t>11/16/2011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EB42C-23B5-4B1D-9FA2-2E5206EBA3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44A3961-124F-4594-8E9B-0FA3BEB29E6E}" type="datetimeFigureOut">
              <a:rPr lang="en-US" smtClean="0"/>
              <a:pPr/>
              <a:t>11/16/2011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C8EB42C-23B5-4B1D-9FA2-2E5206EBA35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44A3961-124F-4594-8E9B-0FA3BEB29E6E}" type="datetimeFigureOut">
              <a:rPr lang="en-US" smtClean="0"/>
              <a:pPr/>
              <a:t>11/16/2011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C8EB42C-23B5-4B1D-9FA2-2E5206EBA357}"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44A3961-124F-4594-8E9B-0FA3BEB29E6E}" type="datetimeFigureOut">
              <a:rPr lang="en-US" smtClean="0"/>
              <a:pPr/>
              <a:t>11/16/2011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C8EB42C-23B5-4B1D-9FA2-2E5206EBA357}"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44A3961-124F-4594-8E9B-0FA3BEB29E6E}" type="datetimeFigureOut">
              <a:rPr lang="en-US" smtClean="0"/>
              <a:pPr/>
              <a:t>11/16/2011</a:t>
            </a:fld>
            <a:endParaRPr lang="en-US"/>
          </a:p>
        </p:txBody>
      </p:sp>
      <p:sp>
        <p:nvSpPr>
          <p:cNvPr id="10" name="Slide Number Placeholder 9"/>
          <p:cNvSpPr>
            <a:spLocks noGrp="1"/>
          </p:cNvSpPr>
          <p:nvPr>
            <p:ph type="sldNum" sz="quarter" idx="16"/>
          </p:nvPr>
        </p:nvSpPr>
        <p:spPr/>
        <p:txBody>
          <a:bodyPr rtlCol="0"/>
          <a:lstStyle/>
          <a:p>
            <a:fld id="{1C8EB42C-23B5-4B1D-9FA2-2E5206EBA357}"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44A3961-124F-4594-8E9B-0FA3BEB29E6E}" type="datetimeFigureOut">
              <a:rPr lang="en-US" smtClean="0"/>
              <a:pPr/>
              <a:t>11/16/2011</a:t>
            </a:fld>
            <a:endParaRPr lang="en-US"/>
          </a:p>
        </p:txBody>
      </p:sp>
      <p:sp>
        <p:nvSpPr>
          <p:cNvPr id="12" name="Slide Number Placeholder 11"/>
          <p:cNvSpPr>
            <a:spLocks noGrp="1"/>
          </p:cNvSpPr>
          <p:nvPr>
            <p:ph type="sldNum" sz="quarter" idx="16"/>
          </p:nvPr>
        </p:nvSpPr>
        <p:spPr/>
        <p:txBody>
          <a:bodyPr rtlCol="0"/>
          <a:lstStyle/>
          <a:p>
            <a:fld id="{1C8EB42C-23B5-4B1D-9FA2-2E5206EBA357}"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44A3961-124F-4594-8E9B-0FA3BEB29E6E}" type="datetimeFigureOut">
              <a:rPr lang="en-US" smtClean="0"/>
              <a:pPr/>
              <a:t>11/16/2011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C8EB42C-23B5-4B1D-9FA2-2E5206EBA3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4A3961-124F-4594-8E9B-0FA3BEB29E6E}" type="datetimeFigureOut">
              <a:rPr lang="en-US" smtClean="0"/>
              <a:pPr/>
              <a:t>11/16/2011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C8EB42C-23B5-4B1D-9FA2-2E5206EBA3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44A3961-124F-4594-8E9B-0FA3BEB29E6E}" type="datetimeFigureOut">
              <a:rPr lang="en-US" smtClean="0"/>
              <a:pPr/>
              <a:t>11/16/2011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C8EB42C-23B5-4B1D-9FA2-2E5206EBA357}"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944A3961-124F-4594-8E9B-0FA3BEB29E6E}" type="datetimeFigureOut">
              <a:rPr lang="en-US" smtClean="0"/>
              <a:pPr/>
              <a:t>11/16/2011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C8EB42C-23B5-4B1D-9FA2-2E5206EBA357}"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44A3961-124F-4594-8E9B-0FA3BEB29E6E}" type="datetimeFigureOut">
              <a:rPr lang="en-US" smtClean="0"/>
              <a:pPr/>
              <a:t>11/16/2011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C8EB42C-23B5-4B1D-9FA2-2E5206EBA3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cffo.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james.gaudino@multco.u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2914650"/>
          </a:xfrm>
        </p:spPr>
        <p:txBody>
          <a:bodyPr>
            <a:normAutofit/>
          </a:bodyPr>
          <a:lstStyle/>
          <a:p>
            <a:pPr algn="ctr"/>
            <a:r>
              <a:rPr lang="en-US" dirty="0" smtClean="0"/>
              <a:t>Development of a prioritization tool to translate MCH data into strategic directions</a:t>
            </a:r>
            <a:endParaRPr lang="en-US" dirty="0"/>
          </a:p>
        </p:txBody>
      </p:sp>
      <p:sp>
        <p:nvSpPr>
          <p:cNvPr id="3" name="Subtitle 2"/>
          <p:cNvSpPr>
            <a:spLocks noGrp="1"/>
          </p:cNvSpPr>
          <p:nvPr>
            <p:ph type="subTitle" idx="1"/>
          </p:nvPr>
        </p:nvSpPr>
        <p:spPr/>
        <p:txBody>
          <a:bodyPr/>
          <a:lstStyle/>
          <a:p>
            <a:r>
              <a:rPr lang="en-US" dirty="0" smtClean="0"/>
              <a:t>Multnomah County Health Department</a:t>
            </a:r>
            <a:endParaRPr lang="en-US" dirty="0"/>
          </a:p>
        </p:txBody>
      </p:sp>
      <p:sp>
        <p:nvSpPr>
          <p:cNvPr id="4" name="TextBox 3"/>
          <p:cNvSpPr txBox="1"/>
          <p:nvPr/>
        </p:nvSpPr>
        <p:spPr>
          <a:xfrm>
            <a:off x="1066800" y="3886200"/>
            <a:ext cx="6248400" cy="1938992"/>
          </a:xfrm>
          <a:prstGeom prst="rect">
            <a:avLst/>
          </a:prstGeom>
          <a:noFill/>
        </p:spPr>
        <p:txBody>
          <a:bodyPr wrap="square" rtlCol="0">
            <a:spAutoFit/>
          </a:bodyPr>
          <a:lstStyle/>
          <a:p>
            <a:pPr algn="ctr"/>
            <a:r>
              <a:rPr lang="en-US" sz="2400" dirty="0" smtClean="0"/>
              <a:t>James </a:t>
            </a:r>
            <a:r>
              <a:rPr lang="en-US" sz="2400" dirty="0"/>
              <a:t>A. Gaudino, Jr. MD, MS, MPH, </a:t>
            </a:r>
            <a:r>
              <a:rPr lang="en-US" sz="2400" dirty="0" smtClean="0"/>
              <a:t>FACPM</a:t>
            </a:r>
          </a:p>
          <a:p>
            <a:pPr algn="ctr"/>
            <a:r>
              <a:rPr lang="en-US" sz="2400" dirty="0" smtClean="0"/>
              <a:t>Sarah-</a:t>
            </a:r>
            <a:r>
              <a:rPr lang="en-US" sz="2400" dirty="0" err="1" smtClean="0"/>
              <a:t>Truclinh</a:t>
            </a:r>
            <a:r>
              <a:rPr lang="en-US" sz="2400" dirty="0" smtClean="0"/>
              <a:t> Tran, MPH</a:t>
            </a:r>
          </a:p>
          <a:p>
            <a:pPr algn="ctr"/>
            <a:r>
              <a:rPr lang="en-US" sz="2400" dirty="0" smtClean="0"/>
              <a:t>Sandy Johnson, PhD</a:t>
            </a:r>
          </a:p>
          <a:p>
            <a:pPr algn="ctr"/>
            <a:r>
              <a:rPr lang="en-US" sz="2400" dirty="0" smtClean="0"/>
              <a:t>Mindy </a:t>
            </a:r>
            <a:r>
              <a:rPr lang="en-US" sz="2400" dirty="0" err="1" smtClean="0"/>
              <a:t>Stadtlander</a:t>
            </a:r>
            <a:r>
              <a:rPr lang="en-US" sz="2400" dirty="0" smtClean="0"/>
              <a:t>, MPH</a:t>
            </a:r>
          </a:p>
          <a:p>
            <a:pPr algn="ctr"/>
            <a:r>
              <a:rPr lang="en-US" sz="2400" dirty="0" smtClean="0"/>
              <a:t>Jessica Guernsey, MPH</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Births by pregnancy intention, by maternal race/ethnicity, Multnomah </a:t>
            </a:r>
            <a:r>
              <a:rPr lang="en-US" sz="2800" b="1" dirty="0" smtClean="0"/>
              <a:t>County</a:t>
            </a:r>
            <a:endParaRPr lang="en-US" sz="2800" dirty="0"/>
          </a:p>
        </p:txBody>
      </p:sp>
      <p:sp>
        <p:nvSpPr>
          <p:cNvPr id="5" name="TextBox 4"/>
          <p:cNvSpPr txBox="1"/>
          <p:nvPr/>
        </p:nvSpPr>
        <p:spPr>
          <a:xfrm>
            <a:off x="6934200" y="6474023"/>
            <a:ext cx="2057400" cy="307777"/>
          </a:xfrm>
          <a:prstGeom prst="rect">
            <a:avLst/>
          </a:prstGeom>
          <a:noFill/>
        </p:spPr>
        <p:txBody>
          <a:bodyPr wrap="square" rtlCol="0">
            <a:spAutoFit/>
          </a:bodyPr>
          <a:lstStyle/>
          <a:p>
            <a:r>
              <a:rPr lang="en-US" sz="1400" dirty="0" smtClean="0"/>
              <a:t>Source: PRAMS 2005-07</a:t>
            </a:r>
            <a:endParaRPr lang="en-US" sz="1400" dirty="0"/>
          </a:p>
        </p:txBody>
      </p:sp>
      <p:pic>
        <p:nvPicPr>
          <p:cNvPr id="6" name="Picture 5398"/>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t="10271" r="5142" b="7494"/>
          <a:stretch>
            <a:fillRect/>
          </a:stretch>
        </p:blipFill>
        <p:spPr bwMode="auto">
          <a:xfrm>
            <a:off x="763983" y="1828800"/>
            <a:ext cx="7618017"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6422998"/>
            <a:ext cx="6387420" cy="3588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995933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Folic </a:t>
            </a:r>
            <a:r>
              <a:rPr lang="en-US" sz="2800" b="1" dirty="0"/>
              <a:t>acid intake before pregnancy among women who had a live </a:t>
            </a:r>
            <a:r>
              <a:rPr lang="en-US" sz="2800" b="1" dirty="0" smtClean="0"/>
              <a:t>birth, Multnomah County</a:t>
            </a:r>
            <a:endParaRPr lang="en-US" sz="2800" dirty="0"/>
          </a:p>
        </p:txBody>
      </p:sp>
      <p:pic>
        <p:nvPicPr>
          <p:cNvPr id="4" name="Picture 5401"/>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t="11020" r="926" b="7385"/>
          <a:stretch>
            <a:fillRect/>
          </a:stretch>
        </p:blipFill>
        <p:spPr bwMode="auto">
          <a:xfrm>
            <a:off x="680066" y="1676400"/>
            <a:ext cx="8018817"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5" name="TextBox 4"/>
          <p:cNvSpPr txBox="1"/>
          <p:nvPr/>
        </p:nvSpPr>
        <p:spPr>
          <a:xfrm>
            <a:off x="6934200" y="6474023"/>
            <a:ext cx="2057400" cy="307777"/>
          </a:xfrm>
          <a:prstGeom prst="rect">
            <a:avLst/>
          </a:prstGeom>
          <a:noFill/>
        </p:spPr>
        <p:txBody>
          <a:bodyPr wrap="square" rtlCol="0">
            <a:spAutoFit/>
          </a:bodyPr>
          <a:lstStyle/>
          <a:p>
            <a:r>
              <a:rPr lang="en-US" sz="1400" dirty="0" smtClean="0"/>
              <a:t>Source: PRAMS 2005-07</a:t>
            </a:r>
            <a:endParaRPr lang="en-US" sz="1400"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6422998"/>
            <a:ext cx="6387420" cy="3588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920100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Intimate partner violence prevalence among women </a:t>
            </a:r>
            <a:r>
              <a:rPr lang="en-US" sz="2800" b="1" u="sng" dirty="0"/>
              <a:t>&gt;</a:t>
            </a:r>
            <a:r>
              <a:rPr lang="en-US" sz="2800" b="1" dirty="0"/>
              <a:t>18 </a:t>
            </a:r>
            <a:r>
              <a:rPr lang="en-US" sz="2800" b="1" dirty="0" err="1"/>
              <a:t>yrs</a:t>
            </a:r>
            <a:r>
              <a:rPr lang="en-US" sz="2800" b="1" dirty="0"/>
              <a:t> with a live birth</a:t>
            </a:r>
            <a:r>
              <a:rPr lang="en-US" sz="2800" b="1" dirty="0" smtClean="0"/>
              <a:t>, </a:t>
            </a:r>
            <a:r>
              <a:rPr lang="en-US" sz="2800" b="1" dirty="0"/>
              <a:t>Multnomah </a:t>
            </a:r>
            <a:r>
              <a:rPr lang="en-US" sz="2800" b="1" dirty="0" smtClean="0"/>
              <a:t>County</a:t>
            </a:r>
            <a:endParaRPr lang="en-US" sz="2800" dirty="0"/>
          </a:p>
        </p:txBody>
      </p:sp>
      <p:sp>
        <p:nvSpPr>
          <p:cNvPr id="5" name="TextBox 4"/>
          <p:cNvSpPr txBox="1"/>
          <p:nvPr/>
        </p:nvSpPr>
        <p:spPr>
          <a:xfrm>
            <a:off x="6934200" y="6474023"/>
            <a:ext cx="2057400" cy="276999"/>
          </a:xfrm>
          <a:prstGeom prst="rect">
            <a:avLst/>
          </a:prstGeom>
          <a:noFill/>
        </p:spPr>
        <p:txBody>
          <a:bodyPr wrap="square" rtlCol="0">
            <a:spAutoFit/>
          </a:bodyPr>
          <a:lstStyle/>
          <a:p>
            <a:r>
              <a:rPr lang="en-US" sz="1200" dirty="0" smtClean="0"/>
              <a:t>Source: PRAMS 2005-07</a:t>
            </a:r>
            <a:endParaRPr lang="en-US" sz="1200" dirty="0"/>
          </a:p>
        </p:txBody>
      </p:sp>
      <p:pic>
        <p:nvPicPr>
          <p:cNvPr id="7" name="Picture 5402"/>
          <p:cNvPicPr>
            <a:picLocks noGrp="1" noChangeAspect="1" noChangeArrowheads="1"/>
          </p:cNvPicPr>
          <p:nvPr>
            <p:ph sz="quarter" idx="1"/>
          </p:nvPr>
        </p:nvPicPr>
        <p:blipFill>
          <a:blip r:embed="rId3" cstate="print">
            <a:extLst>
              <a:ext uri="{28A0092B-C50C-407E-A947-70E740481C1C}">
                <a14:useLocalDpi xmlns:a14="http://schemas.microsoft.com/office/drawing/2010/main" xmlns="" val="0"/>
              </a:ext>
            </a:extLst>
          </a:blip>
          <a:srcRect l="3979" t="5830" r="5473" b="7706"/>
          <a:stretch>
            <a:fillRect/>
          </a:stretch>
        </p:blipFill>
        <p:spPr bwMode="auto">
          <a:xfrm>
            <a:off x="914400" y="1676400"/>
            <a:ext cx="7150486"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6422998"/>
            <a:ext cx="6387420" cy="3588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08872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80000"/>
          </a:schemeClr>
        </a:solidFill>
        <a:effectLst/>
      </p:bgPr>
    </p:bg>
    <p:spTree>
      <p:nvGrpSpPr>
        <p:cNvPr id="1" name=""/>
        <p:cNvGrpSpPr/>
        <p:nvPr/>
      </p:nvGrpSpPr>
      <p:grpSpPr>
        <a:xfrm>
          <a:off x="0" y="0"/>
          <a:ext cx="0" cy="0"/>
          <a:chOff x="0" y="0"/>
          <a:chExt cx="0" cy="0"/>
        </a:xfrm>
      </p:grpSpPr>
      <p:pic>
        <p:nvPicPr>
          <p:cNvPr id="1026" name="Picture 2" descr="http://lh4.ggpht.com/-spT0n58V27w/SwUQPeNxvcI/AAAAAAAAATI/of_ktlxpWRg/DataLoad.jpg"/>
          <p:cNvPicPr>
            <a:picLocks noChangeAspect="1" noChangeArrowheads="1"/>
          </p:cNvPicPr>
          <p:nvPr/>
        </p:nvPicPr>
        <p:blipFill>
          <a:blip r:embed="rId3" cstate="print"/>
          <a:srcRect t="8654"/>
          <a:stretch>
            <a:fillRect/>
          </a:stretch>
        </p:blipFill>
        <p:spPr bwMode="auto">
          <a:xfrm>
            <a:off x="1143000" y="228600"/>
            <a:ext cx="6928141" cy="63246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Methods: Thirteen criteria considered</a:t>
            </a:r>
            <a:endParaRPr lang="en-US" dirty="0"/>
          </a:p>
        </p:txBody>
      </p:sp>
      <p:sp>
        <p:nvSpPr>
          <p:cNvPr id="5" name="Content Placeholder 4"/>
          <p:cNvSpPr>
            <a:spLocks noGrp="1"/>
          </p:cNvSpPr>
          <p:nvPr>
            <p:ph sz="quarter" idx="1"/>
          </p:nvPr>
        </p:nvSpPr>
        <p:spPr>
          <a:xfrm>
            <a:off x="612648" y="1676400"/>
            <a:ext cx="8153400" cy="4572000"/>
          </a:xfrm>
        </p:spPr>
        <p:txBody>
          <a:bodyPr>
            <a:normAutofit fontScale="77500" lnSpcReduction="20000"/>
          </a:bodyPr>
          <a:lstStyle/>
          <a:p>
            <a:pPr lvl="1"/>
            <a:r>
              <a:rPr lang="en-US" dirty="0" smtClean="0">
                <a:solidFill>
                  <a:schemeClr val="bg2">
                    <a:lumMod val="10000"/>
                  </a:schemeClr>
                </a:solidFill>
              </a:rPr>
              <a:t>Disparities by race/ethnicity</a:t>
            </a:r>
          </a:p>
          <a:p>
            <a:pPr lvl="1"/>
            <a:r>
              <a:rPr lang="en-US" dirty="0" smtClean="0">
                <a:solidFill>
                  <a:schemeClr val="bg2">
                    <a:lumMod val="10000"/>
                  </a:schemeClr>
                </a:solidFill>
              </a:rPr>
              <a:t>Disparities by OHP status</a:t>
            </a:r>
          </a:p>
          <a:p>
            <a:pPr lvl="1"/>
            <a:r>
              <a:rPr lang="en-US" dirty="0" smtClean="0">
                <a:solidFill>
                  <a:schemeClr val="bg2">
                    <a:lumMod val="10000"/>
                  </a:schemeClr>
                </a:solidFill>
              </a:rPr>
              <a:t>Disparities by maternal age</a:t>
            </a:r>
          </a:p>
          <a:p>
            <a:pPr lvl="1"/>
            <a:r>
              <a:rPr lang="en-US" dirty="0" smtClean="0">
                <a:solidFill>
                  <a:schemeClr val="bg2">
                    <a:lumMod val="10000"/>
                  </a:schemeClr>
                </a:solidFill>
              </a:rPr>
              <a:t>Trends worsening</a:t>
            </a:r>
          </a:p>
          <a:p>
            <a:pPr lvl="1"/>
            <a:r>
              <a:rPr lang="en-US" dirty="0" smtClean="0">
                <a:solidFill>
                  <a:schemeClr val="bg2">
                    <a:lumMod val="10000"/>
                  </a:schemeClr>
                </a:solidFill>
              </a:rPr>
              <a:t>Unmet Healthy People target</a:t>
            </a:r>
          </a:p>
          <a:p>
            <a:pPr lvl="1"/>
            <a:r>
              <a:rPr lang="en-US" dirty="0" smtClean="0">
                <a:solidFill>
                  <a:schemeClr val="bg2">
                    <a:lumMod val="10000"/>
                  </a:schemeClr>
                </a:solidFill>
              </a:rPr>
              <a:t>Large population affected</a:t>
            </a:r>
          </a:p>
          <a:p>
            <a:pPr lvl="1"/>
            <a:r>
              <a:rPr lang="en-US" dirty="0" smtClean="0">
                <a:solidFill>
                  <a:schemeClr val="accent2">
                    <a:lumMod val="50000"/>
                  </a:schemeClr>
                </a:solidFill>
              </a:rPr>
              <a:t>Severe consequences</a:t>
            </a:r>
          </a:p>
          <a:p>
            <a:pPr lvl="1"/>
            <a:r>
              <a:rPr lang="en-US" dirty="0" smtClean="0">
                <a:solidFill>
                  <a:schemeClr val="accent2">
                    <a:lumMod val="50000"/>
                  </a:schemeClr>
                </a:solidFill>
              </a:rPr>
              <a:t>Problem is an upstream factor</a:t>
            </a:r>
          </a:p>
          <a:p>
            <a:pPr lvl="1"/>
            <a:r>
              <a:rPr lang="en-US" dirty="0" smtClean="0">
                <a:solidFill>
                  <a:schemeClr val="accent2">
                    <a:lumMod val="50000"/>
                  </a:schemeClr>
                </a:solidFill>
              </a:rPr>
              <a:t>Community lacks capacity to address the problem</a:t>
            </a:r>
          </a:p>
          <a:p>
            <a:pPr lvl="1"/>
            <a:r>
              <a:rPr lang="en-US" dirty="0" smtClean="0">
                <a:solidFill>
                  <a:schemeClr val="accent2">
                    <a:lumMod val="50000"/>
                  </a:schemeClr>
                </a:solidFill>
              </a:rPr>
              <a:t>Community concern (e.g., political will exists)</a:t>
            </a:r>
          </a:p>
          <a:p>
            <a:pPr lvl="1"/>
            <a:r>
              <a:rPr lang="en-US" dirty="0" smtClean="0">
                <a:solidFill>
                  <a:schemeClr val="accent2">
                    <a:lumMod val="50000"/>
                  </a:schemeClr>
                </a:solidFill>
              </a:rPr>
              <a:t>Amenable to intervention</a:t>
            </a:r>
          </a:p>
          <a:p>
            <a:pPr lvl="1"/>
            <a:r>
              <a:rPr lang="en-US" dirty="0" smtClean="0">
                <a:solidFill>
                  <a:schemeClr val="accent2">
                    <a:lumMod val="50000"/>
                  </a:schemeClr>
                </a:solidFill>
              </a:rPr>
              <a:t>Affects high-risk groups (e.g. groups affected by multiple risk factors)</a:t>
            </a:r>
          </a:p>
          <a:p>
            <a:pPr lvl="1"/>
            <a:r>
              <a:rPr lang="en-US" dirty="0" smtClean="0">
                <a:solidFill>
                  <a:schemeClr val="accent2">
                    <a:lumMod val="50000"/>
                  </a:schemeClr>
                </a:solidFill>
              </a:rPr>
              <a:t>Affects the Health Department’s target population (those enrolled in OHP or have barriers to accessing care).</a:t>
            </a:r>
            <a:endParaRPr lang="en-US" dirty="0">
              <a:solidFill>
                <a:schemeClr val="accent2">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xEl>
                                              <p:pRg st="6" end="6"/>
                                            </p:txEl>
                                          </p:spTgt>
                                        </p:tgtEl>
                                      </p:cBhvr>
                                    </p:animEffect>
                                    <p:set>
                                      <p:cBhvr>
                                        <p:cTn id="7" dur="1" fill="hold">
                                          <p:stCondLst>
                                            <p:cond delay="499"/>
                                          </p:stCondLst>
                                        </p:cTn>
                                        <p:tgtEl>
                                          <p:spTgt spid="5">
                                            <p:txEl>
                                              <p:pRg st="6" end="6"/>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xEl>
                                              <p:pRg st="7" end="7"/>
                                            </p:txEl>
                                          </p:spTgt>
                                        </p:tgtEl>
                                      </p:cBhvr>
                                    </p:animEffect>
                                    <p:set>
                                      <p:cBhvr>
                                        <p:cTn id="10" dur="1" fill="hold">
                                          <p:stCondLst>
                                            <p:cond delay="499"/>
                                          </p:stCondLst>
                                        </p:cTn>
                                        <p:tgtEl>
                                          <p:spTgt spid="5">
                                            <p:txEl>
                                              <p:pRg st="7" end="7"/>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5">
                                            <p:txEl>
                                              <p:pRg st="8" end="8"/>
                                            </p:txEl>
                                          </p:spTgt>
                                        </p:tgtEl>
                                      </p:cBhvr>
                                    </p:animEffect>
                                    <p:set>
                                      <p:cBhvr>
                                        <p:cTn id="13" dur="1" fill="hold">
                                          <p:stCondLst>
                                            <p:cond delay="499"/>
                                          </p:stCondLst>
                                        </p:cTn>
                                        <p:tgtEl>
                                          <p:spTgt spid="5">
                                            <p:txEl>
                                              <p:pRg st="8" end="8"/>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5">
                                            <p:txEl>
                                              <p:pRg st="9" end="9"/>
                                            </p:txEl>
                                          </p:spTgt>
                                        </p:tgtEl>
                                      </p:cBhvr>
                                    </p:animEffect>
                                    <p:set>
                                      <p:cBhvr>
                                        <p:cTn id="16" dur="1" fill="hold">
                                          <p:stCondLst>
                                            <p:cond delay="499"/>
                                          </p:stCondLst>
                                        </p:cTn>
                                        <p:tgtEl>
                                          <p:spTgt spid="5">
                                            <p:txEl>
                                              <p:pRg st="9" end="9"/>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5">
                                            <p:txEl>
                                              <p:pRg st="10" end="10"/>
                                            </p:txEl>
                                          </p:spTgt>
                                        </p:tgtEl>
                                      </p:cBhvr>
                                    </p:animEffect>
                                    <p:set>
                                      <p:cBhvr>
                                        <p:cTn id="19" dur="1" fill="hold">
                                          <p:stCondLst>
                                            <p:cond delay="499"/>
                                          </p:stCondLst>
                                        </p:cTn>
                                        <p:tgtEl>
                                          <p:spTgt spid="5">
                                            <p:txEl>
                                              <p:pRg st="10" end="10"/>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5">
                                            <p:txEl>
                                              <p:pRg st="11" end="11"/>
                                            </p:txEl>
                                          </p:spTgt>
                                        </p:tgtEl>
                                      </p:cBhvr>
                                    </p:animEffect>
                                    <p:set>
                                      <p:cBhvr>
                                        <p:cTn id="22" dur="1" fill="hold">
                                          <p:stCondLst>
                                            <p:cond delay="499"/>
                                          </p:stCondLst>
                                        </p:cTn>
                                        <p:tgtEl>
                                          <p:spTgt spid="5">
                                            <p:txEl>
                                              <p:pRg st="11" end="11"/>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5">
                                            <p:txEl>
                                              <p:pRg st="12" end="12"/>
                                            </p:txEl>
                                          </p:spTgt>
                                        </p:tgtEl>
                                      </p:cBhvr>
                                    </p:animEffect>
                                    <p:set>
                                      <p:cBhvr>
                                        <p:cTn id="25" dur="1" fill="hold">
                                          <p:stCondLst>
                                            <p:cond delay="499"/>
                                          </p:stCondLst>
                                        </p:cTn>
                                        <p:tgtEl>
                                          <p:spTgt spid="5">
                                            <p:txEl>
                                              <p:pRg st="12" end="1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graphicFrame>
        <p:nvGraphicFramePr>
          <p:cNvPr id="5" name="Group 6300"/>
          <p:cNvGraphicFramePr>
            <a:graphicFrameLocks noGrp="1"/>
          </p:cNvGraphicFramePr>
          <p:nvPr/>
        </p:nvGraphicFramePr>
        <p:xfrm>
          <a:off x="1371600" y="1378462"/>
          <a:ext cx="6553200" cy="5250938"/>
        </p:xfrm>
        <a:graphic>
          <a:graphicData uri="http://schemas.openxmlformats.org/drawingml/2006/table">
            <a:tbl>
              <a:tblPr/>
              <a:tblGrid>
                <a:gridCol w="2636202"/>
                <a:gridCol w="3916998"/>
              </a:tblGrid>
              <a:tr h="414031">
                <a:tc gridSpan="2">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a:txBody>
                  <a:tcPr marL="49355" marR="49355" marT="24678" marB="24678" anchor="ctr" horzOverflow="overflow">
                    <a:lnL cap="flat">
                      <a:noFill/>
                    </a:lnL>
                    <a:lnR cap="flat">
                      <a:noFill/>
                    </a:lnR>
                    <a:lnT cap="flat">
                      <a:noFill/>
                    </a:lnT>
                    <a:lnB w="57150" cap="flat" cmpd="sng" algn="ctr">
                      <a:solidFill>
                        <a:srgbClr val="F2F6FB">
                          <a:lumMod val="25000"/>
                        </a:srgbClr>
                      </a:solidFill>
                      <a:prstDash val="solid"/>
                      <a:round/>
                      <a:headEnd type="none" w="med" len="med"/>
                      <a:tailEnd type="none" w="med" len="med"/>
                    </a:lnB>
                    <a:lnTlToBr>
                      <a:noFill/>
                    </a:lnTlToBr>
                    <a:lnBlToTr>
                      <a:noFill/>
                    </a:lnBlToTr>
                    <a:noFill/>
                  </a:tcPr>
                </a:tc>
                <a:tc hMerge="1">
                  <a:txBody>
                    <a:bodyPr/>
                    <a:lstStyle/>
                    <a:p>
                      <a:endParaRPr lang="en-US"/>
                    </a:p>
                  </a:txBody>
                  <a:tcPr/>
                </a:tc>
              </a:tr>
              <a:tr h="271459">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CRITERIA</a:t>
                      </a:r>
                      <a:endParaRPr kumimoji="0" lang="en-US" sz="1400" b="0" i="0" u="none" strike="noStrike" cap="none" normalizeH="0" baseline="0" dirty="0" smtClean="0">
                        <a:ln>
                          <a:noFill/>
                        </a:ln>
                        <a:solidFill>
                          <a:schemeClr val="tx1"/>
                        </a:solidFill>
                        <a:effectLst/>
                        <a:latin typeface="Arial" charset="0"/>
                      </a:endParaRPr>
                    </a:p>
                  </a:txBody>
                  <a:tcPr marL="49355" marR="49355" marT="24678" marB="24678" anchor="ctr" horzOverflow="overflow">
                    <a:lnL w="12700" cap="flat" cmpd="sng" algn="ctr">
                      <a:solidFill>
                        <a:srgbClr val="F2F6FB">
                          <a:lumMod val="90000"/>
                        </a:srgbClr>
                      </a:solidFill>
                      <a:prstDash val="solid"/>
                      <a:round/>
                      <a:headEnd type="none" w="med" len="med"/>
                      <a:tailEnd type="none" w="med" len="med"/>
                    </a:lnL>
                    <a:lnR w="12700" cap="flat" cmpd="sng" algn="ctr">
                      <a:solidFill>
                        <a:srgbClr val="F2F6FB">
                          <a:lumMod val="90000"/>
                        </a:srgbClr>
                      </a:solidFill>
                      <a:prstDash val="solid"/>
                      <a:round/>
                      <a:headEnd type="none" w="med" len="med"/>
                      <a:tailEnd type="none" w="med" len="med"/>
                    </a:lnR>
                    <a:lnT w="57150" cap="flat" cmpd="sng" algn="ctr">
                      <a:solidFill>
                        <a:srgbClr val="F2F6FB">
                          <a:lumMod val="25000"/>
                        </a:srgbClr>
                      </a:solidFill>
                      <a:prstDash val="solid"/>
                      <a:round/>
                      <a:headEnd type="none" w="med" len="med"/>
                      <a:tailEnd type="none" w="med" len="med"/>
                    </a:lnT>
                    <a:lnB w="12700" cap="flat" cmpd="sng" algn="ctr">
                      <a:solidFill>
                        <a:srgbClr val="F2F6FB">
                          <a:lumMod val="90000"/>
                        </a:srgbClr>
                      </a:solidFill>
                      <a:prstDash val="solid"/>
                      <a:round/>
                      <a:headEnd type="none" w="med" len="med"/>
                      <a:tailEnd type="none" w="med" len="med"/>
                    </a:lnB>
                    <a:lnTlToBr>
                      <a:noFill/>
                    </a:lnTlToBr>
                    <a:lnBlToTr>
                      <a:noFill/>
                    </a:lnBlToTr>
                    <a:solidFill>
                      <a:srgbClr val="E8F0F8"/>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VALUES</a:t>
                      </a:r>
                      <a:endParaRPr kumimoji="0" lang="el-GR" sz="1700" b="1" i="0" u="none" strike="noStrike" cap="none" normalizeH="0" baseline="30000" dirty="0" smtClean="0">
                        <a:ln>
                          <a:noFill/>
                        </a:ln>
                        <a:solidFill>
                          <a:schemeClr val="tx1"/>
                        </a:solidFill>
                        <a:effectLst/>
                        <a:latin typeface="Arial Narrow" pitchFamily="34" charset="0"/>
                      </a:endParaRPr>
                    </a:p>
                  </a:txBody>
                  <a:tcPr marL="49355" marR="49355" marT="24678" marB="24678" anchor="ctr" horzOverflow="overflow">
                    <a:lnL w="12700" cap="flat" cmpd="sng" algn="ctr">
                      <a:solidFill>
                        <a:srgbClr val="F2F6FB">
                          <a:lumMod val="90000"/>
                        </a:srgbClr>
                      </a:solidFill>
                      <a:prstDash val="solid"/>
                      <a:round/>
                      <a:headEnd type="none" w="med" len="med"/>
                      <a:tailEnd type="none" w="med" len="med"/>
                    </a:lnL>
                    <a:lnR w="12700" cap="flat" cmpd="sng" algn="ctr">
                      <a:solidFill>
                        <a:srgbClr val="F2F6FB">
                          <a:lumMod val="90000"/>
                        </a:srgbClr>
                      </a:solidFill>
                      <a:prstDash val="solid"/>
                      <a:round/>
                      <a:headEnd type="none" w="med" len="med"/>
                      <a:tailEnd type="none" w="med" len="med"/>
                    </a:lnR>
                    <a:lnT w="57150" cap="flat" cmpd="sng" algn="ctr">
                      <a:solidFill>
                        <a:srgbClr val="F2F6FB">
                          <a:lumMod val="25000"/>
                        </a:srgbClr>
                      </a:solidFill>
                      <a:prstDash val="solid"/>
                      <a:round/>
                      <a:headEnd type="none" w="med" len="med"/>
                      <a:tailEnd type="none" w="med" len="med"/>
                    </a:lnT>
                    <a:lnB w="12700" cap="flat" cmpd="sng" algn="ctr">
                      <a:solidFill>
                        <a:srgbClr val="F2F6FB">
                          <a:lumMod val="90000"/>
                        </a:srgbClr>
                      </a:solidFill>
                      <a:prstDash val="solid"/>
                      <a:round/>
                      <a:headEnd type="none" w="med" len="med"/>
                      <a:tailEnd type="none" w="med" len="med"/>
                    </a:lnB>
                    <a:lnTlToBr>
                      <a:noFill/>
                    </a:lnTlToBr>
                    <a:lnBlToTr>
                      <a:noFill/>
                    </a:lnBlToTr>
                    <a:solidFill>
                      <a:srgbClr val="E8F0F8"/>
                    </a:solidFill>
                  </a:tcPr>
                </a:tc>
              </a:tr>
              <a:tr h="271459">
                <a:tc rowSpan="3">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cs typeface="Times New Roman" pitchFamily="18" charset="0"/>
                        </a:rPr>
                        <a:t>Disparities by Race/Ethnicity</a:t>
                      </a:r>
                      <a:endParaRPr kumimoji="0" lang="en-US" sz="1400" b="0" i="0" u="none" strike="noStrike" cap="none" normalizeH="0" baseline="0" dirty="0" smtClean="0">
                        <a:ln>
                          <a:noFill/>
                        </a:ln>
                        <a:solidFill>
                          <a:schemeClr val="tx1"/>
                        </a:solidFill>
                        <a:effectLst/>
                        <a:latin typeface="Arial" charset="0"/>
                      </a:endParaRPr>
                    </a:p>
                  </a:txBody>
                  <a:tcPr marL="49355" marR="49355" marT="24678" marB="24678" horzOverflow="overflow">
                    <a:lnL w="12700" cap="flat" cmpd="sng" algn="ctr">
                      <a:solidFill>
                        <a:srgbClr val="F2F6FB">
                          <a:lumMod val="90000"/>
                        </a:srgbClr>
                      </a:solidFill>
                      <a:prstDash val="solid"/>
                      <a:round/>
                      <a:headEnd type="none" w="med" len="med"/>
                      <a:tailEnd type="none" w="med" len="med"/>
                    </a:lnL>
                    <a:lnR w="12700" cap="flat" cmpd="sng" algn="ctr">
                      <a:solidFill>
                        <a:srgbClr val="F2F6FB">
                          <a:lumMod val="90000"/>
                        </a:srgbClr>
                      </a:solidFill>
                      <a:prstDash val="solid"/>
                      <a:round/>
                      <a:headEnd type="none" w="med" len="med"/>
                      <a:tailEnd type="none" w="med" len="med"/>
                    </a:lnR>
                    <a:lnT w="12700" cap="flat" cmpd="sng" algn="ctr">
                      <a:solidFill>
                        <a:srgbClr val="F2F6FB">
                          <a:lumMod val="90000"/>
                        </a:srgbClr>
                      </a:solidFill>
                      <a:prstDash val="solid"/>
                      <a:round/>
                      <a:headEnd type="none" w="med" len="med"/>
                      <a:tailEnd type="none" w="med" len="med"/>
                    </a:lnT>
                    <a:lnB w="12700" cap="flat" cmpd="sng" algn="ctr">
                      <a:solidFill>
                        <a:srgbClr val="F2F6FB">
                          <a:lumMod val="90000"/>
                        </a:srgbClr>
                      </a:solidFill>
                      <a:prstDash val="solid"/>
                      <a:round/>
                      <a:headEnd type="none" w="med" len="med"/>
                      <a:tailEnd type="none" w="med" len="med"/>
                    </a:lnB>
                    <a:lnTlToBr>
                      <a:noFill/>
                    </a:lnTlToBr>
                    <a:lnBlToTr>
                      <a:noFill/>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cs typeface="Times New Roman" pitchFamily="18" charset="0"/>
                        </a:rPr>
                        <a:t>   </a:t>
                      </a: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1:</a:t>
                      </a:r>
                      <a:r>
                        <a:rPr kumimoji="0" lang="en-US" sz="1400" b="0" i="0" u="none" strike="noStrike" cap="none" normalizeH="0" baseline="0" dirty="0" smtClean="0">
                          <a:ln>
                            <a:noFill/>
                          </a:ln>
                          <a:solidFill>
                            <a:schemeClr val="tx1"/>
                          </a:solidFill>
                          <a:effectLst/>
                          <a:latin typeface="Arial Narrow" pitchFamily="34" charset="0"/>
                          <a:cs typeface="Times New Roman" pitchFamily="18" charset="0"/>
                        </a:rPr>
                        <a:t>     Relative Prevalence (RP) </a:t>
                      </a:r>
                      <a:r>
                        <a:rPr kumimoji="0" lang="en-US" sz="1400" b="0" i="0" u="sng" strike="noStrike" cap="none" normalizeH="0" baseline="0" dirty="0" smtClean="0">
                          <a:ln>
                            <a:noFill/>
                          </a:ln>
                          <a:solidFill>
                            <a:schemeClr val="tx1"/>
                          </a:solidFill>
                          <a:effectLst/>
                          <a:latin typeface="Arial Narrow" pitchFamily="34" charset="0"/>
                          <a:cs typeface="Times New Roman" pitchFamily="18" charset="0"/>
                        </a:rPr>
                        <a:t>&gt;</a:t>
                      </a:r>
                      <a:r>
                        <a:rPr kumimoji="0" lang="en-US" sz="1400" b="0" i="0" u="none" strike="noStrike" cap="none" normalizeH="0" baseline="0" dirty="0" smtClean="0">
                          <a:ln>
                            <a:noFill/>
                          </a:ln>
                          <a:solidFill>
                            <a:schemeClr val="tx1"/>
                          </a:solidFill>
                          <a:effectLst/>
                          <a:latin typeface="Arial Narrow" pitchFamily="34" charset="0"/>
                          <a:cs typeface="Times New Roman" pitchFamily="18" charset="0"/>
                        </a:rPr>
                        <a:t> 1.5</a:t>
                      </a:r>
                      <a:endParaRPr kumimoji="0" lang="en-US" sz="1400" b="0" i="0" u="none" strike="noStrike" cap="none" normalizeH="0" baseline="0" dirty="0" smtClean="0">
                        <a:ln>
                          <a:noFill/>
                        </a:ln>
                        <a:solidFill>
                          <a:schemeClr val="tx1"/>
                        </a:solidFill>
                        <a:effectLst/>
                        <a:latin typeface="Arial" charset="0"/>
                      </a:endParaRPr>
                    </a:p>
                  </a:txBody>
                  <a:tcPr marL="49355" marR="49355" marT="24678" marB="24678" anchor="ctr" horzOverflow="overflow">
                    <a:lnL w="12700" cap="flat" cmpd="sng" algn="ctr">
                      <a:solidFill>
                        <a:srgbClr val="F2F6FB">
                          <a:lumMod val="90000"/>
                        </a:srgbClr>
                      </a:solidFill>
                      <a:prstDash val="solid"/>
                      <a:round/>
                      <a:headEnd type="none" w="med" len="med"/>
                      <a:tailEnd type="none" w="med" len="med"/>
                    </a:lnL>
                    <a:lnR w="12700" cap="flat" cmpd="sng" algn="ctr">
                      <a:solidFill>
                        <a:srgbClr val="F2F6FB">
                          <a:lumMod val="90000"/>
                        </a:srgbClr>
                      </a:solidFill>
                      <a:prstDash val="solid"/>
                      <a:round/>
                      <a:headEnd type="none" w="med" len="med"/>
                      <a:tailEnd type="none" w="med" len="med"/>
                    </a:lnR>
                    <a:lnT w="12700" cap="flat" cmpd="sng" algn="ctr">
                      <a:solidFill>
                        <a:srgbClr val="F2F6FB">
                          <a:lumMod val="90000"/>
                        </a:srgbClr>
                      </a:solidFill>
                      <a:prstDash val="solid"/>
                      <a:round/>
                      <a:headEnd type="none" w="med" len="med"/>
                      <a:tailEnd type="none" w="med" len="med"/>
                    </a:lnT>
                    <a:lnB w="12700" cap="flat" cmpd="sng" algn="ctr">
                      <a:solidFill>
                        <a:srgbClr val="F2F6FB">
                          <a:lumMod val="90000"/>
                        </a:srgbClr>
                      </a:solidFill>
                      <a:prstDash val="solid"/>
                      <a:round/>
                      <a:headEnd type="none" w="med" len="med"/>
                      <a:tailEnd type="none" w="med" len="med"/>
                    </a:lnB>
                    <a:lnTlToBr>
                      <a:noFill/>
                    </a:lnTlToBr>
                    <a:lnBlToTr>
                      <a:noFill/>
                    </a:lnBlToTr>
                    <a:noFill/>
                  </a:tcPr>
                </a:tc>
              </a:tr>
              <a:tr h="271459">
                <a:tc vMerge="1">
                  <a:txBody>
                    <a:bodyPr/>
                    <a:lstStyle/>
                    <a:p>
                      <a:endParaRPr lang="en-US"/>
                    </a:p>
                  </a:txBody>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0.5:</a:t>
                      </a:r>
                      <a:r>
                        <a:rPr kumimoji="0" lang="en-US" sz="1400" b="0" i="0" u="none" strike="noStrike" cap="none" normalizeH="0" baseline="0" dirty="0" smtClean="0">
                          <a:ln>
                            <a:noFill/>
                          </a:ln>
                          <a:solidFill>
                            <a:schemeClr val="tx1"/>
                          </a:solidFill>
                          <a:effectLst/>
                          <a:latin typeface="Arial Narrow" pitchFamily="34" charset="0"/>
                          <a:cs typeface="Times New Roman" pitchFamily="18" charset="0"/>
                        </a:rPr>
                        <a:t>     RP= 1.2-1.49</a:t>
                      </a:r>
                      <a:endParaRPr kumimoji="0" lang="en-US" sz="1400" b="0" i="0" u="none" strike="noStrike" cap="none" normalizeH="0" baseline="0" dirty="0" smtClean="0">
                        <a:ln>
                          <a:noFill/>
                        </a:ln>
                        <a:solidFill>
                          <a:schemeClr val="tx1"/>
                        </a:solidFill>
                        <a:effectLst/>
                        <a:latin typeface="Arial" charset="0"/>
                      </a:endParaRPr>
                    </a:p>
                  </a:txBody>
                  <a:tcPr marL="49355" marR="49355" marT="24678" marB="24678" anchor="ctr" horzOverflow="overflow">
                    <a:lnL w="12700" cap="flat" cmpd="sng" algn="ctr">
                      <a:solidFill>
                        <a:srgbClr val="F2F6FB">
                          <a:lumMod val="90000"/>
                        </a:srgbClr>
                      </a:solidFill>
                      <a:prstDash val="solid"/>
                      <a:round/>
                      <a:headEnd type="none" w="med" len="med"/>
                      <a:tailEnd type="none" w="med" len="med"/>
                    </a:lnL>
                    <a:lnR w="12700" cap="flat" cmpd="sng" algn="ctr">
                      <a:solidFill>
                        <a:srgbClr val="F2F6FB">
                          <a:lumMod val="90000"/>
                        </a:srgbClr>
                      </a:solidFill>
                      <a:prstDash val="solid"/>
                      <a:round/>
                      <a:headEnd type="none" w="med" len="med"/>
                      <a:tailEnd type="none" w="med" len="med"/>
                    </a:lnR>
                    <a:lnT w="12700" cap="flat" cmpd="sng" algn="ctr">
                      <a:solidFill>
                        <a:srgbClr val="F2F6FB">
                          <a:lumMod val="90000"/>
                        </a:srgbClr>
                      </a:solidFill>
                      <a:prstDash val="solid"/>
                      <a:round/>
                      <a:headEnd type="none" w="med" len="med"/>
                      <a:tailEnd type="none" w="med" len="med"/>
                    </a:lnT>
                    <a:lnB w="12700" cap="flat" cmpd="sng" algn="ctr">
                      <a:solidFill>
                        <a:srgbClr val="F2F6FB">
                          <a:lumMod val="90000"/>
                        </a:srgbClr>
                      </a:solidFill>
                      <a:prstDash val="solid"/>
                      <a:round/>
                      <a:headEnd type="none" w="med" len="med"/>
                      <a:tailEnd type="none" w="med" len="med"/>
                    </a:lnB>
                    <a:lnTlToBr>
                      <a:noFill/>
                    </a:lnTlToBr>
                    <a:lnBlToTr>
                      <a:noFill/>
                    </a:lnBlToTr>
                    <a:noFill/>
                  </a:tcPr>
                </a:tc>
              </a:tr>
              <a:tr h="271459">
                <a:tc vMerge="1">
                  <a:txBody>
                    <a:bodyPr/>
                    <a:lstStyle/>
                    <a:p>
                      <a:endParaRPr lang="en-US"/>
                    </a:p>
                  </a:txBody>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cs typeface="Times New Roman" pitchFamily="18" charset="0"/>
                        </a:rPr>
                        <a:t> </a:t>
                      </a: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0:     </a:t>
                      </a:r>
                      <a:r>
                        <a:rPr kumimoji="0" lang="en-US" sz="1400" b="0" i="0" u="none" strike="noStrike" cap="none" normalizeH="0" baseline="0" dirty="0" smtClean="0">
                          <a:ln>
                            <a:noFill/>
                          </a:ln>
                          <a:solidFill>
                            <a:schemeClr val="tx1"/>
                          </a:solidFill>
                          <a:effectLst/>
                          <a:latin typeface="Arial Narrow" pitchFamily="34" charset="0"/>
                          <a:cs typeface="Times New Roman" pitchFamily="18" charset="0"/>
                        </a:rPr>
                        <a:t>No significant disparities</a:t>
                      </a:r>
                      <a:endParaRPr kumimoji="0" lang="en-US" sz="1400" b="0" i="0" u="none" strike="noStrike" cap="none" normalizeH="0" baseline="0" dirty="0" smtClean="0">
                        <a:ln>
                          <a:noFill/>
                        </a:ln>
                        <a:solidFill>
                          <a:schemeClr val="tx1"/>
                        </a:solidFill>
                        <a:effectLst/>
                        <a:latin typeface="Arial" charset="0"/>
                      </a:endParaRPr>
                    </a:p>
                  </a:txBody>
                  <a:tcPr marL="49355" marR="49355" marT="24678" marB="24678" anchor="ctr" horzOverflow="overflow">
                    <a:lnL w="12700" cap="flat" cmpd="sng" algn="ctr">
                      <a:solidFill>
                        <a:srgbClr val="F2F6FB">
                          <a:lumMod val="90000"/>
                        </a:srgbClr>
                      </a:solidFill>
                      <a:prstDash val="solid"/>
                      <a:round/>
                      <a:headEnd type="none" w="med" len="med"/>
                      <a:tailEnd type="none" w="med" len="med"/>
                    </a:lnL>
                    <a:lnR w="12700" cap="flat" cmpd="sng" algn="ctr">
                      <a:solidFill>
                        <a:srgbClr val="F2F6FB">
                          <a:lumMod val="90000"/>
                        </a:srgbClr>
                      </a:solidFill>
                      <a:prstDash val="solid"/>
                      <a:round/>
                      <a:headEnd type="none" w="med" len="med"/>
                      <a:tailEnd type="none" w="med" len="med"/>
                    </a:lnR>
                    <a:lnT w="12700" cap="flat" cmpd="sng" algn="ctr">
                      <a:solidFill>
                        <a:srgbClr val="F2F6FB">
                          <a:lumMod val="90000"/>
                        </a:srgbClr>
                      </a:solidFill>
                      <a:prstDash val="solid"/>
                      <a:round/>
                      <a:headEnd type="none" w="med" len="med"/>
                      <a:tailEnd type="none" w="med" len="med"/>
                    </a:lnT>
                    <a:lnB w="12700" cap="flat" cmpd="sng" algn="ctr">
                      <a:solidFill>
                        <a:srgbClr val="F2F6FB">
                          <a:lumMod val="90000"/>
                        </a:srgbClr>
                      </a:solidFill>
                      <a:prstDash val="solid"/>
                      <a:round/>
                      <a:headEnd type="none" w="med" len="med"/>
                      <a:tailEnd type="none" w="med" len="med"/>
                    </a:lnB>
                    <a:lnTlToBr>
                      <a:noFill/>
                    </a:lnTlToBr>
                    <a:lnBlToTr>
                      <a:noFill/>
                    </a:lnBlToTr>
                    <a:noFill/>
                  </a:tcPr>
                </a:tc>
              </a:tr>
              <a:tr h="271459">
                <a:tc rowSpan="3">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cs typeface="Times New Roman" pitchFamily="18" charset="0"/>
                        </a:rPr>
                        <a:t>Disparities by Oregon Health Plan</a:t>
                      </a:r>
                      <a:r>
                        <a:rPr kumimoji="0" lang="el-GR" sz="1600" b="0" i="0" u="none" strike="noStrike" cap="none" normalizeH="0" baseline="30000" dirty="0" smtClean="0">
                          <a:ln>
                            <a:noFill/>
                          </a:ln>
                          <a:solidFill>
                            <a:schemeClr val="tx1"/>
                          </a:solidFill>
                          <a:effectLst/>
                          <a:latin typeface="Arial Narrow" pitchFamily="34" charset="0"/>
                          <a:cs typeface="Times New Roman" pitchFamily="18" charset="0"/>
                        </a:rPr>
                        <a:t>α</a:t>
                      </a:r>
                      <a:r>
                        <a:rPr kumimoji="0" lang="en-US" sz="1400" b="0" i="0" u="none" strike="noStrike" cap="none" normalizeH="0" baseline="0" dirty="0" smtClean="0">
                          <a:ln>
                            <a:noFill/>
                          </a:ln>
                          <a:solidFill>
                            <a:schemeClr val="tx1"/>
                          </a:solidFill>
                          <a:effectLst/>
                          <a:latin typeface="Arial Narrow" pitchFamily="34" charset="0"/>
                          <a:cs typeface="Times New Roman" pitchFamily="18" charset="0"/>
                        </a:rPr>
                        <a:t> (OHP) Enrollment Status</a:t>
                      </a:r>
                    </a:p>
                  </a:txBody>
                  <a:tcPr marL="49355" marR="49355" marT="24678" marB="24678" horzOverflow="overflow">
                    <a:lnL w="12700" cap="flat" cmpd="sng" algn="ctr">
                      <a:solidFill>
                        <a:srgbClr val="F2F6FB">
                          <a:lumMod val="90000"/>
                        </a:srgbClr>
                      </a:solidFill>
                      <a:prstDash val="solid"/>
                      <a:round/>
                      <a:headEnd type="none" w="med" len="med"/>
                      <a:tailEnd type="none" w="med" len="med"/>
                    </a:lnL>
                    <a:lnR w="12700" cap="flat" cmpd="sng" algn="ctr">
                      <a:solidFill>
                        <a:srgbClr val="F2F6FB">
                          <a:lumMod val="90000"/>
                        </a:srgbClr>
                      </a:solidFill>
                      <a:prstDash val="solid"/>
                      <a:round/>
                      <a:headEnd type="none" w="med" len="med"/>
                      <a:tailEnd type="none" w="med" len="med"/>
                    </a:lnR>
                    <a:lnT w="12700" cap="flat" cmpd="sng" algn="ctr">
                      <a:solidFill>
                        <a:srgbClr val="F2F6FB">
                          <a:lumMod val="90000"/>
                        </a:srgbClr>
                      </a:solidFill>
                      <a:prstDash val="solid"/>
                      <a:round/>
                      <a:headEnd type="none" w="med" len="med"/>
                      <a:tailEnd type="none" w="med" len="med"/>
                    </a:lnT>
                    <a:lnB w="12700" cap="flat" cmpd="sng" algn="ctr">
                      <a:solidFill>
                        <a:srgbClr val="F2F6FB">
                          <a:lumMod val="90000"/>
                        </a:srgbClr>
                      </a:solidFill>
                      <a:prstDash val="solid"/>
                      <a:round/>
                      <a:headEnd type="none" w="med" len="med"/>
                      <a:tailEnd type="none" w="med" len="med"/>
                    </a:lnB>
                    <a:lnTlToBr>
                      <a:noFill/>
                    </a:lnTlToBr>
                    <a:lnBlToTr>
                      <a:noFill/>
                    </a:lnBlToTr>
                    <a:solidFill>
                      <a:srgbClr val="E8F0F8"/>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1:     </a:t>
                      </a:r>
                      <a:r>
                        <a:rPr kumimoji="0" lang="en-US" sz="1400" b="0" i="0" u="none" strike="noStrike" cap="none" normalizeH="0" baseline="0" dirty="0" smtClean="0">
                          <a:ln>
                            <a:noFill/>
                          </a:ln>
                          <a:solidFill>
                            <a:schemeClr val="tx1"/>
                          </a:solidFill>
                          <a:effectLst/>
                          <a:latin typeface="Arial Narrow" pitchFamily="34" charset="0"/>
                          <a:cs typeface="Times New Roman" pitchFamily="18" charset="0"/>
                        </a:rPr>
                        <a:t>RP </a:t>
                      </a:r>
                      <a:r>
                        <a:rPr kumimoji="0" lang="en-US" sz="1400" b="0" i="0" u="sng" strike="noStrike" cap="none" normalizeH="0" baseline="0" dirty="0" smtClean="0">
                          <a:ln>
                            <a:noFill/>
                          </a:ln>
                          <a:solidFill>
                            <a:schemeClr val="tx1"/>
                          </a:solidFill>
                          <a:effectLst/>
                          <a:latin typeface="Arial Narrow" pitchFamily="34" charset="0"/>
                          <a:cs typeface="Times New Roman" pitchFamily="18" charset="0"/>
                        </a:rPr>
                        <a:t>&gt;</a:t>
                      </a:r>
                      <a:r>
                        <a:rPr kumimoji="0" lang="en-US" sz="1400" b="0" i="0" u="none" strike="noStrike" cap="none" normalizeH="0" baseline="0" dirty="0" smtClean="0">
                          <a:ln>
                            <a:noFill/>
                          </a:ln>
                          <a:solidFill>
                            <a:schemeClr val="tx1"/>
                          </a:solidFill>
                          <a:effectLst/>
                          <a:latin typeface="Arial Narrow" pitchFamily="34" charset="0"/>
                          <a:cs typeface="Times New Roman" pitchFamily="18" charset="0"/>
                        </a:rPr>
                        <a:t> 1.5</a:t>
                      </a:r>
                    </a:p>
                  </a:txBody>
                  <a:tcPr marL="49355" marR="49355" marT="24678" marB="24678" anchor="ctr" horzOverflow="overflow">
                    <a:lnL w="12700" cap="flat" cmpd="sng" algn="ctr">
                      <a:solidFill>
                        <a:srgbClr val="F2F6FB">
                          <a:lumMod val="90000"/>
                        </a:srgbClr>
                      </a:solidFill>
                      <a:prstDash val="solid"/>
                      <a:round/>
                      <a:headEnd type="none" w="med" len="med"/>
                      <a:tailEnd type="none" w="med" len="med"/>
                    </a:lnL>
                    <a:lnR w="12700" cap="flat" cmpd="sng" algn="ctr">
                      <a:solidFill>
                        <a:srgbClr val="F2F6FB">
                          <a:lumMod val="90000"/>
                        </a:srgbClr>
                      </a:solidFill>
                      <a:prstDash val="solid"/>
                      <a:round/>
                      <a:headEnd type="none" w="med" len="med"/>
                      <a:tailEnd type="none" w="med" len="med"/>
                    </a:lnR>
                    <a:lnT w="12700" cap="flat" cmpd="sng" algn="ctr">
                      <a:solidFill>
                        <a:srgbClr val="F2F6FB">
                          <a:lumMod val="90000"/>
                        </a:srgbClr>
                      </a:solidFill>
                      <a:prstDash val="solid"/>
                      <a:round/>
                      <a:headEnd type="none" w="med" len="med"/>
                      <a:tailEnd type="none" w="med" len="med"/>
                    </a:lnT>
                    <a:lnB w="12700" cap="flat" cmpd="sng" algn="ctr">
                      <a:solidFill>
                        <a:srgbClr val="F2F6FB">
                          <a:lumMod val="90000"/>
                        </a:srgbClr>
                      </a:solidFill>
                      <a:prstDash val="solid"/>
                      <a:round/>
                      <a:headEnd type="none" w="med" len="med"/>
                      <a:tailEnd type="none" w="med" len="med"/>
                    </a:lnB>
                    <a:lnTlToBr>
                      <a:noFill/>
                    </a:lnTlToBr>
                    <a:lnBlToTr>
                      <a:noFill/>
                    </a:lnBlToTr>
                    <a:solidFill>
                      <a:srgbClr val="E8F0F8"/>
                    </a:solidFill>
                  </a:tcPr>
                </a:tc>
              </a:tr>
              <a:tr h="271459">
                <a:tc vMerge="1">
                  <a:txBody>
                    <a:bodyPr/>
                    <a:lstStyle/>
                    <a:p>
                      <a:endParaRPr lang="en-US"/>
                    </a:p>
                  </a:txBody>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0.5:     </a:t>
                      </a:r>
                      <a:r>
                        <a:rPr kumimoji="0" lang="en-US" sz="1400" b="0" i="0" u="none" strike="noStrike" cap="none" normalizeH="0" baseline="0" dirty="0" smtClean="0">
                          <a:ln>
                            <a:noFill/>
                          </a:ln>
                          <a:solidFill>
                            <a:schemeClr val="tx1"/>
                          </a:solidFill>
                          <a:effectLst/>
                          <a:latin typeface="Arial Narrow" pitchFamily="34" charset="0"/>
                          <a:cs typeface="Times New Roman" pitchFamily="18" charset="0"/>
                        </a:rPr>
                        <a:t>RP= 1.2-1.49</a:t>
                      </a:r>
                    </a:p>
                  </a:txBody>
                  <a:tcPr marL="49355" marR="49355" marT="24678" marB="24678" anchor="ctr" horzOverflow="overflow">
                    <a:lnL w="12700" cap="flat" cmpd="sng" algn="ctr">
                      <a:solidFill>
                        <a:srgbClr val="F2F6FB">
                          <a:lumMod val="90000"/>
                        </a:srgbClr>
                      </a:solidFill>
                      <a:prstDash val="solid"/>
                      <a:round/>
                      <a:headEnd type="none" w="med" len="med"/>
                      <a:tailEnd type="none" w="med" len="med"/>
                    </a:lnL>
                    <a:lnR w="12700" cap="flat" cmpd="sng" algn="ctr">
                      <a:solidFill>
                        <a:srgbClr val="F2F6FB">
                          <a:lumMod val="90000"/>
                        </a:srgbClr>
                      </a:solidFill>
                      <a:prstDash val="solid"/>
                      <a:round/>
                      <a:headEnd type="none" w="med" len="med"/>
                      <a:tailEnd type="none" w="med" len="med"/>
                    </a:lnR>
                    <a:lnT w="12700" cap="flat" cmpd="sng" algn="ctr">
                      <a:solidFill>
                        <a:srgbClr val="F2F6FB">
                          <a:lumMod val="90000"/>
                        </a:srgbClr>
                      </a:solidFill>
                      <a:prstDash val="solid"/>
                      <a:round/>
                      <a:headEnd type="none" w="med" len="med"/>
                      <a:tailEnd type="none" w="med" len="med"/>
                    </a:lnT>
                    <a:lnB w="12700" cap="flat" cmpd="sng" algn="ctr">
                      <a:solidFill>
                        <a:srgbClr val="F2F6FB">
                          <a:lumMod val="90000"/>
                        </a:srgbClr>
                      </a:solidFill>
                      <a:prstDash val="solid"/>
                      <a:round/>
                      <a:headEnd type="none" w="med" len="med"/>
                      <a:tailEnd type="none" w="med" len="med"/>
                    </a:lnB>
                    <a:lnTlToBr>
                      <a:noFill/>
                    </a:lnTlToBr>
                    <a:lnBlToTr>
                      <a:noFill/>
                    </a:lnBlToTr>
                    <a:solidFill>
                      <a:srgbClr val="E8F0F8"/>
                    </a:solidFill>
                  </a:tcPr>
                </a:tc>
              </a:tr>
              <a:tr h="271459">
                <a:tc vMerge="1">
                  <a:txBody>
                    <a:bodyPr/>
                    <a:lstStyle/>
                    <a:p>
                      <a:endParaRPr lang="en-US"/>
                    </a:p>
                  </a:txBody>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0:     </a:t>
                      </a:r>
                      <a:r>
                        <a:rPr kumimoji="0" lang="en-US" sz="1400" b="0" i="0" u="none" strike="noStrike" cap="none" normalizeH="0" baseline="0" dirty="0" smtClean="0">
                          <a:ln>
                            <a:noFill/>
                          </a:ln>
                          <a:solidFill>
                            <a:schemeClr val="tx1"/>
                          </a:solidFill>
                          <a:effectLst/>
                          <a:latin typeface="Arial Narrow" pitchFamily="34" charset="0"/>
                          <a:cs typeface="Times New Roman" pitchFamily="18" charset="0"/>
                        </a:rPr>
                        <a:t>None</a:t>
                      </a:r>
                    </a:p>
                  </a:txBody>
                  <a:tcPr marL="49355" marR="49355" marT="24678" marB="24678" anchor="ctr" horzOverflow="overflow">
                    <a:lnL w="12700" cap="flat" cmpd="sng" algn="ctr">
                      <a:solidFill>
                        <a:srgbClr val="F2F6FB">
                          <a:lumMod val="90000"/>
                        </a:srgbClr>
                      </a:solidFill>
                      <a:prstDash val="solid"/>
                      <a:round/>
                      <a:headEnd type="none" w="med" len="med"/>
                      <a:tailEnd type="none" w="med" len="med"/>
                    </a:lnL>
                    <a:lnR w="12700" cap="flat" cmpd="sng" algn="ctr">
                      <a:solidFill>
                        <a:srgbClr val="F2F6FB">
                          <a:lumMod val="90000"/>
                        </a:srgbClr>
                      </a:solidFill>
                      <a:prstDash val="solid"/>
                      <a:round/>
                      <a:headEnd type="none" w="med" len="med"/>
                      <a:tailEnd type="none" w="med" len="med"/>
                    </a:lnR>
                    <a:lnT w="12700" cap="flat" cmpd="sng" algn="ctr">
                      <a:solidFill>
                        <a:srgbClr val="F2F6FB">
                          <a:lumMod val="90000"/>
                        </a:srgbClr>
                      </a:solidFill>
                      <a:prstDash val="solid"/>
                      <a:round/>
                      <a:headEnd type="none" w="med" len="med"/>
                      <a:tailEnd type="none" w="med" len="med"/>
                    </a:lnT>
                    <a:lnB w="12700" cap="flat" cmpd="sng" algn="ctr">
                      <a:solidFill>
                        <a:srgbClr val="F2F6FB">
                          <a:lumMod val="90000"/>
                        </a:srgbClr>
                      </a:solidFill>
                      <a:prstDash val="solid"/>
                      <a:round/>
                      <a:headEnd type="none" w="med" len="med"/>
                      <a:tailEnd type="none" w="med" len="med"/>
                    </a:lnB>
                    <a:lnTlToBr>
                      <a:noFill/>
                    </a:lnTlToBr>
                    <a:lnBlToTr>
                      <a:noFill/>
                    </a:lnBlToTr>
                    <a:solidFill>
                      <a:srgbClr val="E8F0F8"/>
                    </a:solidFill>
                  </a:tcPr>
                </a:tc>
              </a:tr>
              <a:tr h="271459">
                <a:tc rowSpan="3">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cs typeface="Times New Roman" pitchFamily="18" charset="0"/>
                        </a:rPr>
                        <a:t>Disparities by Maternal Age</a:t>
                      </a:r>
                      <a:endParaRPr kumimoji="0" lang="en-US" sz="1400" b="0" i="0" u="none" strike="noStrike" cap="none" normalizeH="0" baseline="0" dirty="0" smtClean="0">
                        <a:ln>
                          <a:noFill/>
                        </a:ln>
                        <a:solidFill>
                          <a:schemeClr val="tx1"/>
                        </a:solidFill>
                        <a:effectLst/>
                        <a:latin typeface="Arial" charset="0"/>
                      </a:endParaRPr>
                    </a:p>
                  </a:txBody>
                  <a:tcPr marL="49355" marR="49355" marT="24678" marB="24678" horzOverflow="overflow">
                    <a:lnL w="12700" cap="flat" cmpd="sng" algn="ctr">
                      <a:solidFill>
                        <a:srgbClr val="F2F6FB">
                          <a:lumMod val="90000"/>
                        </a:srgbClr>
                      </a:solidFill>
                      <a:prstDash val="solid"/>
                      <a:round/>
                      <a:headEnd type="none" w="med" len="med"/>
                      <a:tailEnd type="none" w="med" len="med"/>
                    </a:lnL>
                    <a:lnR w="12700" cap="flat" cmpd="sng" algn="ctr">
                      <a:solidFill>
                        <a:srgbClr val="F2F6FB">
                          <a:lumMod val="90000"/>
                        </a:srgbClr>
                      </a:solidFill>
                      <a:prstDash val="solid"/>
                      <a:round/>
                      <a:headEnd type="none" w="med" len="med"/>
                      <a:tailEnd type="none" w="med" len="med"/>
                    </a:lnR>
                    <a:lnT w="12700" cap="flat" cmpd="sng" algn="ctr">
                      <a:solidFill>
                        <a:srgbClr val="F2F6FB">
                          <a:lumMod val="90000"/>
                        </a:srgbClr>
                      </a:solidFill>
                      <a:prstDash val="solid"/>
                      <a:round/>
                      <a:headEnd type="none" w="med" len="med"/>
                      <a:tailEnd type="none" w="med" len="med"/>
                    </a:lnT>
                    <a:lnB w="12700" cap="flat" cmpd="sng" algn="ctr">
                      <a:solidFill>
                        <a:srgbClr val="F2F6FB">
                          <a:lumMod val="90000"/>
                        </a:srgbClr>
                      </a:solidFill>
                      <a:prstDash val="solid"/>
                      <a:round/>
                      <a:headEnd type="none" w="med" len="med"/>
                      <a:tailEnd type="none" w="med" len="med"/>
                    </a:lnB>
                    <a:lnTlToBr>
                      <a:noFill/>
                    </a:lnTlToBr>
                    <a:lnBlToTr>
                      <a:noFill/>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1:     </a:t>
                      </a:r>
                      <a:r>
                        <a:rPr kumimoji="0" lang="en-US" sz="1400" b="0" i="0" u="none" strike="noStrike" cap="none" normalizeH="0" baseline="0" dirty="0" smtClean="0">
                          <a:ln>
                            <a:noFill/>
                          </a:ln>
                          <a:solidFill>
                            <a:schemeClr val="tx1"/>
                          </a:solidFill>
                          <a:effectLst/>
                          <a:latin typeface="Arial Narrow" pitchFamily="34" charset="0"/>
                          <a:cs typeface="Times New Roman" pitchFamily="18" charset="0"/>
                        </a:rPr>
                        <a:t>RP </a:t>
                      </a:r>
                      <a:r>
                        <a:rPr kumimoji="0" lang="en-US" sz="1400" b="0" i="0" u="sng" strike="noStrike" cap="none" normalizeH="0" baseline="0" dirty="0" smtClean="0">
                          <a:ln>
                            <a:noFill/>
                          </a:ln>
                          <a:solidFill>
                            <a:schemeClr val="tx1"/>
                          </a:solidFill>
                          <a:effectLst/>
                          <a:latin typeface="Arial Narrow" pitchFamily="34" charset="0"/>
                          <a:cs typeface="Times New Roman" pitchFamily="18" charset="0"/>
                        </a:rPr>
                        <a:t>&gt;</a:t>
                      </a:r>
                      <a:r>
                        <a:rPr kumimoji="0" lang="en-US" sz="1400" b="0" i="0" u="none" strike="noStrike" cap="none" normalizeH="0" baseline="0" dirty="0" smtClean="0">
                          <a:ln>
                            <a:noFill/>
                          </a:ln>
                          <a:solidFill>
                            <a:schemeClr val="tx1"/>
                          </a:solidFill>
                          <a:effectLst/>
                          <a:latin typeface="Arial Narrow" pitchFamily="34" charset="0"/>
                          <a:cs typeface="Times New Roman" pitchFamily="18" charset="0"/>
                        </a:rPr>
                        <a:t> 1.5</a:t>
                      </a:r>
                    </a:p>
                  </a:txBody>
                  <a:tcPr marL="49355" marR="49355" marT="24678" marB="24678" anchor="ctr" horzOverflow="overflow">
                    <a:lnL w="12700" cap="flat" cmpd="sng" algn="ctr">
                      <a:solidFill>
                        <a:srgbClr val="F2F6FB">
                          <a:lumMod val="90000"/>
                        </a:srgbClr>
                      </a:solidFill>
                      <a:prstDash val="solid"/>
                      <a:round/>
                      <a:headEnd type="none" w="med" len="med"/>
                      <a:tailEnd type="none" w="med" len="med"/>
                    </a:lnL>
                    <a:lnR w="12700" cap="flat" cmpd="sng" algn="ctr">
                      <a:solidFill>
                        <a:srgbClr val="F2F6FB">
                          <a:lumMod val="90000"/>
                        </a:srgbClr>
                      </a:solidFill>
                      <a:prstDash val="solid"/>
                      <a:round/>
                      <a:headEnd type="none" w="med" len="med"/>
                      <a:tailEnd type="none" w="med" len="med"/>
                    </a:lnR>
                    <a:lnT w="12700" cap="flat" cmpd="sng" algn="ctr">
                      <a:solidFill>
                        <a:srgbClr val="F2F6FB">
                          <a:lumMod val="90000"/>
                        </a:srgbClr>
                      </a:solidFill>
                      <a:prstDash val="solid"/>
                      <a:round/>
                      <a:headEnd type="none" w="med" len="med"/>
                      <a:tailEnd type="none" w="med" len="med"/>
                    </a:lnT>
                    <a:lnB w="12700" cap="flat" cmpd="sng" algn="ctr">
                      <a:solidFill>
                        <a:srgbClr val="F2F6FB">
                          <a:lumMod val="90000"/>
                        </a:srgbClr>
                      </a:solidFill>
                      <a:prstDash val="solid"/>
                      <a:round/>
                      <a:headEnd type="none" w="med" len="med"/>
                      <a:tailEnd type="none" w="med" len="med"/>
                    </a:lnB>
                    <a:lnTlToBr>
                      <a:noFill/>
                    </a:lnTlToBr>
                    <a:lnBlToTr>
                      <a:noFill/>
                    </a:lnBlToTr>
                    <a:noFill/>
                  </a:tcPr>
                </a:tc>
              </a:tr>
              <a:tr h="271459">
                <a:tc vMerge="1">
                  <a:txBody>
                    <a:bodyPr/>
                    <a:lstStyle/>
                    <a:p>
                      <a:endParaRPr lang="en-US"/>
                    </a:p>
                  </a:txBody>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0.5:     </a:t>
                      </a:r>
                      <a:r>
                        <a:rPr kumimoji="0" lang="en-US" sz="1400" b="0" i="0" u="none" strike="noStrike" cap="none" normalizeH="0" baseline="0" dirty="0" smtClean="0">
                          <a:ln>
                            <a:noFill/>
                          </a:ln>
                          <a:solidFill>
                            <a:schemeClr val="tx1"/>
                          </a:solidFill>
                          <a:effectLst/>
                          <a:latin typeface="Arial Narrow" pitchFamily="34" charset="0"/>
                          <a:cs typeface="Times New Roman" pitchFamily="18" charset="0"/>
                        </a:rPr>
                        <a:t>RP= 1.2-1.49</a:t>
                      </a:r>
                    </a:p>
                  </a:txBody>
                  <a:tcPr marL="49355" marR="49355" marT="24678" marB="24678" anchor="ctr" horzOverflow="overflow">
                    <a:lnL w="12700" cap="flat" cmpd="sng" algn="ctr">
                      <a:solidFill>
                        <a:srgbClr val="F2F6FB">
                          <a:lumMod val="90000"/>
                        </a:srgbClr>
                      </a:solidFill>
                      <a:prstDash val="solid"/>
                      <a:round/>
                      <a:headEnd type="none" w="med" len="med"/>
                      <a:tailEnd type="none" w="med" len="med"/>
                    </a:lnL>
                    <a:lnR w="12700" cap="flat" cmpd="sng" algn="ctr">
                      <a:solidFill>
                        <a:srgbClr val="F2F6FB">
                          <a:lumMod val="90000"/>
                        </a:srgbClr>
                      </a:solidFill>
                      <a:prstDash val="solid"/>
                      <a:round/>
                      <a:headEnd type="none" w="med" len="med"/>
                      <a:tailEnd type="none" w="med" len="med"/>
                    </a:lnR>
                    <a:lnT w="12700" cap="flat" cmpd="sng" algn="ctr">
                      <a:solidFill>
                        <a:srgbClr val="F2F6FB">
                          <a:lumMod val="90000"/>
                        </a:srgbClr>
                      </a:solidFill>
                      <a:prstDash val="solid"/>
                      <a:round/>
                      <a:headEnd type="none" w="med" len="med"/>
                      <a:tailEnd type="none" w="med" len="med"/>
                    </a:lnT>
                    <a:lnB w="12700" cap="flat" cmpd="sng" algn="ctr">
                      <a:solidFill>
                        <a:srgbClr val="F2F6FB">
                          <a:lumMod val="90000"/>
                        </a:srgbClr>
                      </a:solidFill>
                      <a:prstDash val="solid"/>
                      <a:round/>
                      <a:headEnd type="none" w="med" len="med"/>
                      <a:tailEnd type="none" w="med" len="med"/>
                    </a:lnB>
                    <a:lnTlToBr>
                      <a:noFill/>
                    </a:lnTlToBr>
                    <a:lnBlToTr>
                      <a:noFill/>
                    </a:lnBlToTr>
                    <a:noFill/>
                  </a:tcPr>
                </a:tc>
              </a:tr>
              <a:tr h="271459">
                <a:tc vMerge="1">
                  <a:txBody>
                    <a:bodyPr/>
                    <a:lstStyle/>
                    <a:p>
                      <a:endParaRPr lang="en-US"/>
                    </a:p>
                  </a:txBody>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0:     </a:t>
                      </a:r>
                      <a:r>
                        <a:rPr kumimoji="0" lang="en-US" sz="1400" b="0" i="0" u="none" strike="noStrike" cap="none" normalizeH="0" baseline="0" dirty="0" smtClean="0">
                          <a:ln>
                            <a:noFill/>
                          </a:ln>
                          <a:solidFill>
                            <a:schemeClr val="tx1"/>
                          </a:solidFill>
                          <a:effectLst/>
                          <a:latin typeface="Arial Narrow" pitchFamily="34" charset="0"/>
                          <a:cs typeface="Times New Roman" pitchFamily="18" charset="0"/>
                        </a:rPr>
                        <a:t>No significant disparities</a:t>
                      </a:r>
                    </a:p>
                  </a:txBody>
                  <a:tcPr marL="49355" marR="49355" marT="24678" marB="24678" anchor="ctr" horzOverflow="overflow">
                    <a:lnL w="12700" cap="flat" cmpd="sng" algn="ctr">
                      <a:solidFill>
                        <a:srgbClr val="F2F6FB">
                          <a:lumMod val="90000"/>
                        </a:srgbClr>
                      </a:solidFill>
                      <a:prstDash val="solid"/>
                      <a:round/>
                      <a:headEnd type="none" w="med" len="med"/>
                      <a:tailEnd type="none" w="med" len="med"/>
                    </a:lnL>
                    <a:lnR w="12700" cap="flat" cmpd="sng" algn="ctr">
                      <a:solidFill>
                        <a:srgbClr val="F2F6FB">
                          <a:lumMod val="90000"/>
                        </a:srgbClr>
                      </a:solidFill>
                      <a:prstDash val="solid"/>
                      <a:round/>
                      <a:headEnd type="none" w="med" len="med"/>
                      <a:tailEnd type="none" w="med" len="med"/>
                    </a:lnR>
                    <a:lnT w="12700" cap="flat" cmpd="sng" algn="ctr">
                      <a:solidFill>
                        <a:srgbClr val="F2F6FB">
                          <a:lumMod val="90000"/>
                        </a:srgbClr>
                      </a:solidFill>
                      <a:prstDash val="solid"/>
                      <a:round/>
                      <a:headEnd type="none" w="med" len="med"/>
                      <a:tailEnd type="none" w="med" len="med"/>
                    </a:lnT>
                    <a:lnB w="12700" cap="flat" cmpd="sng" algn="ctr">
                      <a:solidFill>
                        <a:srgbClr val="F2F6FB">
                          <a:lumMod val="90000"/>
                        </a:srgbClr>
                      </a:solidFill>
                      <a:prstDash val="solid"/>
                      <a:round/>
                      <a:headEnd type="none" w="med" len="med"/>
                      <a:tailEnd type="none" w="med" len="med"/>
                    </a:lnB>
                    <a:lnTlToBr>
                      <a:noFill/>
                    </a:lnTlToBr>
                    <a:lnBlToTr>
                      <a:noFill/>
                    </a:lnBlToTr>
                    <a:noFill/>
                  </a:tcPr>
                </a:tc>
              </a:tr>
              <a:tr h="271459">
                <a:tc rowSpan="3">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cs typeface="Times New Roman" pitchFamily="18" charset="0"/>
                        </a:rPr>
                        <a:t>Trends Worsening</a:t>
                      </a:r>
                      <a:r>
                        <a:rPr kumimoji="0" lang="el-GR" sz="1400" b="0" i="0" u="none" strike="noStrike" cap="none" normalizeH="0" baseline="30000" smtClean="0">
                          <a:ln>
                            <a:noFill/>
                          </a:ln>
                          <a:solidFill>
                            <a:schemeClr val="tx1"/>
                          </a:solidFill>
                          <a:effectLst/>
                          <a:latin typeface="Arial" charset="0"/>
                        </a:rPr>
                        <a:t>β</a:t>
                      </a:r>
                    </a:p>
                  </a:txBody>
                  <a:tcPr marL="49355" marR="49355" marT="24678" marB="24678" horzOverflow="overflow">
                    <a:lnL w="12700" cap="flat" cmpd="sng" algn="ctr">
                      <a:solidFill>
                        <a:srgbClr val="F2F6FB">
                          <a:lumMod val="90000"/>
                        </a:srgbClr>
                      </a:solidFill>
                      <a:prstDash val="solid"/>
                      <a:round/>
                      <a:headEnd type="none" w="med" len="med"/>
                      <a:tailEnd type="none" w="med" len="med"/>
                    </a:lnL>
                    <a:lnR w="12700" cap="flat" cmpd="sng" algn="ctr">
                      <a:solidFill>
                        <a:srgbClr val="F2F6FB">
                          <a:lumMod val="90000"/>
                        </a:srgbClr>
                      </a:solidFill>
                      <a:prstDash val="solid"/>
                      <a:round/>
                      <a:headEnd type="none" w="med" len="med"/>
                      <a:tailEnd type="none" w="med" len="med"/>
                    </a:lnR>
                    <a:lnT w="12700" cap="flat" cmpd="sng" algn="ctr">
                      <a:solidFill>
                        <a:srgbClr val="F2F6FB">
                          <a:lumMod val="90000"/>
                        </a:srgbClr>
                      </a:solidFill>
                      <a:prstDash val="solid"/>
                      <a:round/>
                      <a:headEnd type="none" w="med" len="med"/>
                      <a:tailEnd type="none" w="med" len="med"/>
                    </a:lnT>
                    <a:lnB w="12700" cap="flat" cmpd="sng" algn="ctr">
                      <a:solidFill>
                        <a:srgbClr val="F2F6FB">
                          <a:lumMod val="90000"/>
                        </a:srgbClr>
                      </a:solidFill>
                      <a:prstDash val="solid"/>
                      <a:round/>
                      <a:headEnd type="none" w="med" len="med"/>
                      <a:tailEnd type="none" w="med" len="med"/>
                    </a:lnB>
                    <a:lnTlToBr>
                      <a:noFill/>
                    </a:lnTlToBr>
                    <a:lnBlToTr>
                      <a:noFill/>
                    </a:lnBlToTr>
                    <a:solidFill>
                      <a:srgbClr val="E8F0F8"/>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cs typeface="Times New Roman" pitchFamily="18" charset="0"/>
                        </a:rPr>
                        <a:t> </a:t>
                      </a: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1:     </a:t>
                      </a:r>
                      <a:r>
                        <a:rPr kumimoji="0" lang="en-US" sz="1400" b="0" i="0" u="none" strike="noStrike" cap="none" normalizeH="0" baseline="0" dirty="0" smtClean="0">
                          <a:ln>
                            <a:noFill/>
                          </a:ln>
                          <a:solidFill>
                            <a:schemeClr val="tx1"/>
                          </a:solidFill>
                          <a:effectLst/>
                          <a:latin typeface="Arial Narrow" pitchFamily="34" charset="0"/>
                          <a:cs typeface="Times New Roman" pitchFamily="18" charset="0"/>
                        </a:rPr>
                        <a:t>Worsening</a:t>
                      </a:r>
                    </a:p>
                  </a:txBody>
                  <a:tcPr marL="49355" marR="49355" marT="24678" marB="24678" anchor="ctr" horzOverflow="overflow">
                    <a:lnL w="12700" cap="flat" cmpd="sng" algn="ctr">
                      <a:solidFill>
                        <a:srgbClr val="F2F6FB">
                          <a:lumMod val="90000"/>
                        </a:srgbClr>
                      </a:solidFill>
                      <a:prstDash val="solid"/>
                      <a:round/>
                      <a:headEnd type="none" w="med" len="med"/>
                      <a:tailEnd type="none" w="med" len="med"/>
                    </a:lnL>
                    <a:lnR w="12700" cap="flat" cmpd="sng" algn="ctr">
                      <a:solidFill>
                        <a:srgbClr val="F2F6FB">
                          <a:lumMod val="90000"/>
                        </a:srgbClr>
                      </a:solidFill>
                      <a:prstDash val="solid"/>
                      <a:round/>
                      <a:headEnd type="none" w="med" len="med"/>
                      <a:tailEnd type="none" w="med" len="med"/>
                    </a:lnR>
                    <a:lnT w="12700" cap="flat" cmpd="sng" algn="ctr">
                      <a:solidFill>
                        <a:srgbClr val="F2F6FB">
                          <a:lumMod val="90000"/>
                        </a:srgbClr>
                      </a:solidFill>
                      <a:prstDash val="solid"/>
                      <a:round/>
                      <a:headEnd type="none" w="med" len="med"/>
                      <a:tailEnd type="none" w="med" len="med"/>
                    </a:lnT>
                    <a:lnB w="12700" cap="flat" cmpd="sng" algn="ctr">
                      <a:solidFill>
                        <a:srgbClr val="F2F6FB">
                          <a:lumMod val="90000"/>
                        </a:srgbClr>
                      </a:solidFill>
                      <a:prstDash val="solid"/>
                      <a:round/>
                      <a:headEnd type="none" w="med" len="med"/>
                      <a:tailEnd type="none" w="med" len="med"/>
                    </a:lnB>
                    <a:lnTlToBr>
                      <a:noFill/>
                    </a:lnTlToBr>
                    <a:lnBlToTr>
                      <a:noFill/>
                    </a:lnBlToTr>
                    <a:solidFill>
                      <a:srgbClr val="E8F0F8"/>
                    </a:solidFill>
                  </a:tcPr>
                </a:tc>
              </a:tr>
              <a:tr h="271459">
                <a:tc vMerge="1">
                  <a:txBody>
                    <a:bodyPr/>
                    <a:lstStyle/>
                    <a:p>
                      <a:endParaRPr lang="en-US"/>
                    </a:p>
                  </a:txBody>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0.5:     </a:t>
                      </a:r>
                      <a:r>
                        <a:rPr kumimoji="0" lang="en-US" sz="1400" b="0" i="0" u="none" strike="noStrike" cap="none" normalizeH="0" baseline="0" dirty="0" smtClean="0">
                          <a:ln>
                            <a:noFill/>
                          </a:ln>
                          <a:solidFill>
                            <a:schemeClr val="tx1"/>
                          </a:solidFill>
                          <a:effectLst/>
                          <a:latin typeface="Arial Narrow" pitchFamily="34" charset="0"/>
                          <a:cs typeface="Times New Roman" pitchFamily="18" charset="0"/>
                        </a:rPr>
                        <a:t>No improvement</a:t>
                      </a:r>
                    </a:p>
                  </a:txBody>
                  <a:tcPr marL="49355" marR="49355" marT="24678" marB="24678" anchor="ctr" horzOverflow="overflow">
                    <a:lnL w="12700" cap="flat" cmpd="sng" algn="ctr">
                      <a:solidFill>
                        <a:srgbClr val="F2F6FB">
                          <a:lumMod val="90000"/>
                        </a:srgbClr>
                      </a:solidFill>
                      <a:prstDash val="solid"/>
                      <a:round/>
                      <a:headEnd type="none" w="med" len="med"/>
                      <a:tailEnd type="none" w="med" len="med"/>
                    </a:lnL>
                    <a:lnR w="12700" cap="flat" cmpd="sng" algn="ctr">
                      <a:solidFill>
                        <a:srgbClr val="F2F6FB">
                          <a:lumMod val="90000"/>
                        </a:srgbClr>
                      </a:solidFill>
                      <a:prstDash val="solid"/>
                      <a:round/>
                      <a:headEnd type="none" w="med" len="med"/>
                      <a:tailEnd type="none" w="med" len="med"/>
                    </a:lnR>
                    <a:lnT w="12700" cap="flat" cmpd="sng" algn="ctr">
                      <a:solidFill>
                        <a:srgbClr val="F2F6FB">
                          <a:lumMod val="90000"/>
                        </a:srgbClr>
                      </a:solidFill>
                      <a:prstDash val="solid"/>
                      <a:round/>
                      <a:headEnd type="none" w="med" len="med"/>
                      <a:tailEnd type="none" w="med" len="med"/>
                    </a:lnT>
                    <a:lnB w="12700" cap="flat" cmpd="sng" algn="ctr">
                      <a:solidFill>
                        <a:srgbClr val="F2F6FB">
                          <a:lumMod val="90000"/>
                        </a:srgbClr>
                      </a:solidFill>
                      <a:prstDash val="solid"/>
                      <a:round/>
                      <a:headEnd type="none" w="med" len="med"/>
                      <a:tailEnd type="none" w="med" len="med"/>
                    </a:lnB>
                    <a:lnTlToBr>
                      <a:noFill/>
                    </a:lnTlToBr>
                    <a:lnBlToTr>
                      <a:noFill/>
                    </a:lnBlToTr>
                    <a:solidFill>
                      <a:srgbClr val="E8F0F8"/>
                    </a:solidFill>
                  </a:tcPr>
                </a:tc>
              </a:tr>
              <a:tr h="271459">
                <a:tc vMerge="1">
                  <a:txBody>
                    <a:bodyPr/>
                    <a:lstStyle/>
                    <a:p>
                      <a:endParaRPr lang="en-US"/>
                    </a:p>
                  </a:txBody>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0:     </a:t>
                      </a:r>
                      <a:r>
                        <a:rPr kumimoji="0" lang="en-US" sz="1400" b="0" i="0" u="none" strike="noStrike" cap="none" normalizeH="0" baseline="0" dirty="0" smtClean="0">
                          <a:ln>
                            <a:noFill/>
                          </a:ln>
                          <a:solidFill>
                            <a:schemeClr val="tx1"/>
                          </a:solidFill>
                          <a:effectLst/>
                          <a:latin typeface="Arial Narrow" pitchFamily="34" charset="0"/>
                          <a:cs typeface="Times New Roman" pitchFamily="18" charset="0"/>
                        </a:rPr>
                        <a:t>Getting better</a:t>
                      </a:r>
                    </a:p>
                  </a:txBody>
                  <a:tcPr marL="49355" marR="49355" marT="24678" marB="24678" anchor="ctr" horzOverflow="overflow">
                    <a:lnL w="12700" cap="flat" cmpd="sng" algn="ctr">
                      <a:solidFill>
                        <a:srgbClr val="F2F6FB">
                          <a:lumMod val="90000"/>
                        </a:srgbClr>
                      </a:solidFill>
                      <a:prstDash val="solid"/>
                      <a:round/>
                      <a:headEnd type="none" w="med" len="med"/>
                      <a:tailEnd type="none" w="med" len="med"/>
                    </a:lnL>
                    <a:lnR w="12700" cap="flat" cmpd="sng" algn="ctr">
                      <a:solidFill>
                        <a:srgbClr val="F2F6FB">
                          <a:lumMod val="90000"/>
                        </a:srgbClr>
                      </a:solidFill>
                      <a:prstDash val="solid"/>
                      <a:round/>
                      <a:headEnd type="none" w="med" len="med"/>
                      <a:tailEnd type="none" w="med" len="med"/>
                    </a:lnR>
                    <a:lnT w="12700" cap="flat" cmpd="sng" algn="ctr">
                      <a:solidFill>
                        <a:srgbClr val="F2F6FB">
                          <a:lumMod val="90000"/>
                        </a:srgbClr>
                      </a:solidFill>
                      <a:prstDash val="solid"/>
                      <a:round/>
                      <a:headEnd type="none" w="med" len="med"/>
                      <a:tailEnd type="none" w="med" len="med"/>
                    </a:lnT>
                    <a:lnB w="12700" cap="flat" cmpd="sng" algn="ctr">
                      <a:solidFill>
                        <a:srgbClr val="F2F6FB">
                          <a:lumMod val="90000"/>
                        </a:srgbClr>
                      </a:solidFill>
                      <a:prstDash val="solid"/>
                      <a:round/>
                      <a:headEnd type="none" w="med" len="med"/>
                      <a:tailEnd type="none" w="med" len="med"/>
                    </a:lnB>
                    <a:lnTlToBr>
                      <a:noFill/>
                    </a:lnTlToBr>
                    <a:lnBlToTr>
                      <a:noFill/>
                    </a:lnBlToTr>
                    <a:solidFill>
                      <a:srgbClr val="E8F0F8"/>
                    </a:solidFill>
                  </a:tcPr>
                </a:tc>
              </a:tr>
              <a:tr h="271459">
                <a:tc rowSpan="2">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cs typeface="Times New Roman" pitchFamily="18" charset="0"/>
                        </a:rPr>
                        <a:t>Unmet Healthy People Goal</a:t>
                      </a:r>
                      <a:endParaRPr kumimoji="0" lang="en-US" sz="1400" b="0" i="0" u="none" strike="noStrike" cap="none" normalizeH="0" baseline="0" dirty="0" smtClean="0">
                        <a:ln>
                          <a:noFill/>
                        </a:ln>
                        <a:solidFill>
                          <a:schemeClr val="tx1"/>
                        </a:solidFill>
                        <a:effectLst/>
                        <a:latin typeface="Arial" charset="0"/>
                      </a:endParaRPr>
                    </a:p>
                  </a:txBody>
                  <a:tcPr marL="49355" marR="49355" marT="24678" marB="24678" horzOverflow="overflow">
                    <a:lnL w="12700" cap="flat" cmpd="sng" algn="ctr">
                      <a:solidFill>
                        <a:srgbClr val="F2F6FB">
                          <a:lumMod val="90000"/>
                        </a:srgbClr>
                      </a:solidFill>
                      <a:prstDash val="solid"/>
                      <a:round/>
                      <a:headEnd type="none" w="med" len="med"/>
                      <a:tailEnd type="none" w="med" len="med"/>
                    </a:lnL>
                    <a:lnR w="12700" cap="flat" cmpd="sng" algn="ctr">
                      <a:solidFill>
                        <a:srgbClr val="F2F6FB">
                          <a:lumMod val="90000"/>
                        </a:srgbClr>
                      </a:solidFill>
                      <a:prstDash val="solid"/>
                      <a:round/>
                      <a:headEnd type="none" w="med" len="med"/>
                      <a:tailEnd type="none" w="med" len="med"/>
                    </a:lnR>
                    <a:lnT w="12700" cap="flat" cmpd="sng" algn="ctr">
                      <a:solidFill>
                        <a:srgbClr val="F2F6FB">
                          <a:lumMod val="90000"/>
                        </a:srgbClr>
                      </a:solidFill>
                      <a:prstDash val="solid"/>
                      <a:round/>
                      <a:headEnd type="none" w="med" len="med"/>
                      <a:tailEnd type="none" w="med" len="med"/>
                    </a:lnT>
                    <a:lnB w="12700" cap="flat" cmpd="sng" algn="ctr">
                      <a:solidFill>
                        <a:srgbClr val="F2F6FB">
                          <a:lumMod val="90000"/>
                        </a:srgbClr>
                      </a:solidFill>
                      <a:prstDash val="solid"/>
                      <a:round/>
                      <a:headEnd type="none" w="med" len="med"/>
                      <a:tailEnd type="none" w="med" len="med"/>
                    </a:lnB>
                    <a:lnTlToBr>
                      <a:noFill/>
                    </a:lnTlToBr>
                    <a:lnBlToTr>
                      <a:noFill/>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1:     </a:t>
                      </a:r>
                      <a:r>
                        <a:rPr kumimoji="0" lang="en-US" sz="1400" b="0" i="0" u="none" strike="noStrike" cap="none" normalizeH="0" baseline="0" dirty="0" smtClean="0">
                          <a:ln>
                            <a:noFill/>
                          </a:ln>
                          <a:solidFill>
                            <a:schemeClr val="tx1"/>
                          </a:solidFill>
                          <a:effectLst/>
                          <a:latin typeface="Arial Narrow" pitchFamily="34" charset="0"/>
                          <a:cs typeface="Times New Roman" pitchFamily="18" charset="0"/>
                        </a:rPr>
                        <a:t>Unmet HP goal</a:t>
                      </a:r>
                    </a:p>
                  </a:txBody>
                  <a:tcPr marL="49355" marR="49355" marT="24678" marB="24678" anchor="ctr" horzOverflow="overflow">
                    <a:lnL w="12700" cap="flat" cmpd="sng" algn="ctr">
                      <a:solidFill>
                        <a:srgbClr val="F2F6FB">
                          <a:lumMod val="90000"/>
                        </a:srgbClr>
                      </a:solidFill>
                      <a:prstDash val="solid"/>
                      <a:round/>
                      <a:headEnd type="none" w="med" len="med"/>
                      <a:tailEnd type="none" w="med" len="med"/>
                    </a:lnL>
                    <a:lnR w="12700" cap="flat" cmpd="sng" algn="ctr">
                      <a:solidFill>
                        <a:srgbClr val="F2F6FB">
                          <a:lumMod val="90000"/>
                        </a:srgbClr>
                      </a:solidFill>
                      <a:prstDash val="solid"/>
                      <a:round/>
                      <a:headEnd type="none" w="med" len="med"/>
                      <a:tailEnd type="none" w="med" len="med"/>
                    </a:lnR>
                    <a:lnT w="12700" cap="flat" cmpd="sng" algn="ctr">
                      <a:solidFill>
                        <a:srgbClr val="F2F6FB">
                          <a:lumMod val="90000"/>
                        </a:srgbClr>
                      </a:solidFill>
                      <a:prstDash val="solid"/>
                      <a:round/>
                      <a:headEnd type="none" w="med" len="med"/>
                      <a:tailEnd type="none" w="med" len="med"/>
                    </a:lnT>
                    <a:lnB w="12700" cap="flat" cmpd="sng" algn="ctr">
                      <a:solidFill>
                        <a:srgbClr val="F2F6FB">
                          <a:lumMod val="90000"/>
                        </a:srgbClr>
                      </a:solidFill>
                      <a:prstDash val="solid"/>
                      <a:round/>
                      <a:headEnd type="none" w="med" len="med"/>
                      <a:tailEnd type="none" w="med" len="med"/>
                    </a:lnB>
                    <a:lnTlToBr>
                      <a:noFill/>
                    </a:lnTlToBr>
                    <a:lnBlToTr>
                      <a:noFill/>
                    </a:lnBlToTr>
                    <a:noFill/>
                  </a:tcPr>
                </a:tc>
              </a:tr>
              <a:tr h="271459">
                <a:tc vMerge="1">
                  <a:txBody>
                    <a:bodyPr/>
                    <a:lstStyle/>
                    <a:p>
                      <a:endParaRPr lang="en-US"/>
                    </a:p>
                  </a:txBody>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0:     </a:t>
                      </a:r>
                      <a:r>
                        <a:rPr kumimoji="0" lang="en-US" sz="1400" b="0" i="0" u="none" strike="noStrike" cap="none" normalizeH="0" baseline="0" dirty="0" smtClean="0">
                          <a:ln>
                            <a:noFill/>
                          </a:ln>
                          <a:solidFill>
                            <a:schemeClr val="tx1"/>
                          </a:solidFill>
                          <a:effectLst/>
                          <a:latin typeface="Arial Narrow" pitchFamily="34" charset="0"/>
                          <a:cs typeface="Times New Roman" pitchFamily="18" charset="0"/>
                        </a:rPr>
                        <a:t>Met</a:t>
                      </a:r>
                      <a:endParaRPr kumimoji="0" lang="en-US" sz="1400" b="0" i="0" u="none" strike="noStrike" cap="none" normalizeH="0" baseline="0" dirty="0" smtClean="0">
                        <a:ln>
                          <a:noFill/>
                        </a:ln>
                        <a:solidFill>
                          <a:schemeClr val="tx1"/>
                        </a:solidFill>
                        <a:effectLst/>
                        <a:latin typeface="Arial" charset="0"/>
                      </a:endParaRPr>
                    </a:p>
                  </a:txBody>
                  <a:tcPr marL="49355" marR="49355" marT="24678" marB="24678" anchor="ctr" horzOverflow="overflow">
                    <a:lnL w="12700" cap="flat" cmpd="sng" algn="ctr">
                      <a:solidFill>
                        <a:srgbClr val="F2F6FB">
                          <a:lumMod val="90000"/>
                        </a:srgbClr>
                      </a:solidFill>
                      <a:prstDash val="solid"/>
                      <a:round/>
                      <a:headEnd type="none" w="med" len="med"/>
                      <a:tailEnd type="none" w="med" len="med"/>
                    </a:lnL>
                    <a:lnR w="12700" cap="flat" cmpd="sng" algn="ctr">
                      <a:solidFill>
                        <a:srgbClr val="F2F6FB">
                          <a:lumMod val="90000"/>
                        </a:srgbClr>
                      </a:solidFill>
                      <a:prstDash val="solid"/>
                      <a:round/>
                      <a:headEnd type="none" w="med" len="med"/>
                      <a:tailEnd type="none" w="med" len="med"/>
                    </a:lnR>
                    <a:lnT w="12700" cap="flat" cmpd="sng" algn="ctr">
                      <a:solidFill>
                        <a:srgbClr val="F2F6FB">
                          <a:lumMod val="90000"/>
                        </a:srgbClr>
                      </a:solidFill>
                      <a:prstDash val="solid"/>
                      <a:round/>
                      <a:headEnd type="none" w="med" len="med"/>
                      <a:tailEnd type="none" w="med" len="med"/>
                    </a:lnT>
                    <a:lnB w="12700" cap="flat" cmpd="sng" algn="ctr">
                      <a:solidFill>
                        <a:srgbClr val="F2F6FB">
                          <a:lumMod val="90000"/>
                        </a:srgbClr>
                      </a:solidFill>
                      <a:prstDash val="solid"/>
                      <a:round/>
                      <a:headEnd type="none" w="med" len="med"/>
                      <a:tailEnd type="none" w="med" len="med"/>
                    </a:lnB>
                    <a:lnTlToBr>
                      <a:noFill/>
                    </a:lnTlToBr>
                    <a:lnBlToTr>
                      <a:noFill/>
                    </a:lnBlToTr>
                    <a:noFill/>
                  </a:tcPr>
                </a:tc>
              </a:tr>
              <a:tr h="493563">
                <a:tc rowSpan="2">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cs typeface="Times New Roman" pitchFamily="18" charset="0"/>
                        </a:rPr>
                        <a:t>Large Population Affected</a:t>
                      </a:r>
                      <a:endParaRPr kumimoji="0" lang="en-US" sz="1600" b="0" i="0" u="none" strike="noStrike" cap="none" normalizeH="0" baseline="0" dirty="0" smtClean="0">
                        <a:ln>
                          <a:noFill/>
                        </a:ln>
                        <a:solidFill>
                          <a:schemeClr val="tx1"/>
                        </a:solidFill>
                        <a:effectLst/>
                        <a:latin typeface="Arial" charset="0"/>
                      </a:endParaRPr>
                    </a:p>
                  </a:txBody>
                  <a:tcPr marL="49355" marR="49355" marT="24678" marB="24678" horzOverflow="overflow">
                    <a:lnL w="12700" cap="flat" cmpd="sng" algn="ctr">
                      <a:solidFill>
                        <a:srgbClr val="F2F6FB">
                          <a:lumMod val="90000"/>
                        </a:srgbClr>
                      </a:solidFill>
                      <a:prstDash val="solid"/>
                      <a:round/>
                      <a:headEnd type="none" w="med" len="med"/>
                      <a:tailEnd type="none" w="med" len="med"/>
                    </a:lnL>
                    <a:lnR w="12700" cap="flat" cmpd="sng" algn="ctr">
                      <a:solidFill>
                        <a:srgbClr val="F2F6FB">
                          <a:lumMod val="90000"/>
                        </a:srgbClr>
                      </a:solidFill>
                      <a:prstDash val="solid"/>
                      <a:round/>
                      <a:headEnd type="none" w="med" len="med"/>
                      <a:tailEnd type="none" w="med" len="med"/>
                    </a:lnR>
                    <a:lnT w="12700" cap="flat" cmpd="sng" algn="ctr">
                      <a:solidFill>
                        <a:srgbClr val="F2F6FB">
                          <a:lumMod val="90000"/>
                        </a:srgbClr>
                      </a:solidFill>
                      <a:prstDash val="solid"/>
                      <a:round/>
                      <a:headEnd type="none" w="med" len="med"/>
                      <a:tailEnd type="none" w="med" len="med"/>
                    </a:lnT>
                    <a:lnB w="57150" cap="flat" cmpd="sng" algn="ctr">
                      <a:solidFill>
                        <a:srgbClr val="F2F6FB">
                          <a:lumMod val="25000"/>
                        </a:srgbClr>
                      </a:solidFill>
                      <a:prstDash val="solid"/>
                      <a:round/>
                      <a:headEnd type="none" w="med" len="med"/>
                      <a:tailEnd type="none" w="med" len="med"/>
                    </a:lnB>
                    <a:lnTlToBr>
                      <a:noFill/>
                    </a:lnTlToBr>
                    <a:lnBlToTr>
                      <a:noFill/>
                    </a:lnBlToTr>
                    <a:solidFill>
                      <a:srgbClr val="E8F0F8"/>
                    </a:solid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1:     </a:t>
                      </a:r>
                      <a:r>
                        <a:rPr kumimoji="0" lang="en-US" sz="1400" b="0" i="0" u="none" strike="noStrike" cap="none" normalizeH="0" baseline="0" dirty="0" smtClean="0">
                          <a:ln>
                            <a:noFill/>
                          </a:ln>
                          <a:solidFill>
                            <a:schemeClr val="tx1"/>
                          </a:solidFill>
                          <a:effectLst/>
                          <a:latin typeface="Arial Narrow" pitchFamily="34" charset="0"/>
                          <a:cs typeface="Times New Roman" pitchFamily="18" charset="0"/>
                        </a:rPr>
                        <a:t>Prevalence is higher than the state prevalence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Narrow" pitchFamily="34" charset="0"/>
                          <a:cs typeface="Times New Roman" pitchFamily="18" charset="0"/>
                        </a:rPr>
                        <a:t>            or is </a:t>
                      </a:r>
                      <a:r>
                        <a:rPr kumimoji="0" lang="en-US" sz="1400" b="0" i="0" u="sng" strike="noStrike" cap="none" normalizeH="0" baseline="0" dirty="0" smtClean="0">
                          <a:ln>
                            <a:noFill/>
                          </a:ln>
                          <a:solidFill>
                            <a:schemeClr val="tx1"/>
                          </a:solidFill>
                          <a:effectLst/>
                          <a:latin typeface="Arial Narrow" pitchFamily="34" charset="0"/>
                          <a:cs typeface="Times New Roman" pitchFamily="18" charset="0"/>
                        </a:rPr>
                        <a:t>&gt;</a:t>
                      </a:r>
                      <a:r>
                        <a:rPr kumimoji="0" lang="en-US" sz="1400" b="0" i="0" u="none" strike="noStrike" cap="none" normalizeH="0" baseline="0" dirty="0" smtClean="0">
                          <a:ln>
                            <a:noFill/>
                          </a:ln>
                          <a:solidFill>
                            <a:schemeClr val="tx1"/>
                          </a:solidFill>
                          <a:effectLst/>
                          <a:latin typeface="Arial Narrow" pitchFamily="34" charset="0"/>
                          <a:cs typeface="Times New Roman" pitchFamily="18" charset="0"/>
                        </a:rPr>
                        <a:t>10% of the at-risk population.</a:t>
                      </a:r>
                    </a:p>
                  </a:txBody>
                  <a:tcPr marL="49355" marR="49355" marT="24678" marB="24678" anchor="ctr" horzOverflow="overflow">
                    <a:lnL w="12700" cap="flat" cmpd="sng" algn="ctr">
                      <a:solidFill>
                        <a:srgbClr val="F2F6FB">
                          <a:lumMod val="90000"/>
                        </a:srgbClr>
                      </a:solidFill>
                      <a:prstDash val="solid"/>
                      <a:round/>
                      <a:headEnd type="none" w="med" len="med"/>
                      <a:tailEnd type="none" w="med" len="med"/>
                    </a:lnL>
                    <a:lnR w="12700" cap="flat" cmpd="sng" algn="ctr">
                      <a:solidFill>
                        <a:srgbClr val="F2F6FB">
                          <a:lumMod val="90000"/>
                        </a:srgbClr>
                      </a:solidFill>
                      <a:prstDash val="solid"/>
                      <a:round/>
                      <a:headEnd type="none" w="med" len="med"/>
                      <a:tailEnd type="none" w="med" len="med"/>
                    </a:lnR>
                    <a:lnT w="12700" cap="flat" cmpd="sng" algn="ctr">
                      <a:solidFill>
                        <a:srgbClr val="F2F6FB">
                          <a:lumMod val="90000"/>
                        </a:srgbClr>
                      </a:solidFill>
                      <a:prstDash val="solid"/>
                      <a:round/>
                      <a:headEnd type="none" w="med" len="med"/>
                      <a:tailEnd type="none" w="med" len="med"/>
                    </a:lnT>
                    <a:lnB w="12700" cap="flat" cmpd="sng" algn="ctr">
                      <a:solidFill>
                        <a:srgbClr val="F2F6FB">
                          <a:lumMod val="90000"/>
                        </a:srgbClr>
                      </a:solidFill>
                      <a:prstDash val="solid"/>
                      <a:round/>
                      <a:headEnd type="none" w="med" len="med"/>
                      <a:tailEnd type="none" w="med" len="med"/>
                    </a:lnB>
                    <a:lnTlToBr>
                      <a:noFill/>
                    </a:lnTlToBr>
                    <a:lnBlToTr>
                      <a:noFill/>
                    </a:lnBlToTr>
                    <a:solidFill>
                      <a:srgbClr val="E8F0F8"/>
                    </a:solidFill>
                  </a:tcPr>
                </a:tc>
              </a:tr>
              <a:tr h="271459">
                <a:tc vMerge="1">
                  <a:txBody>
                    <a:bodyPr/>
                    <a:lstStyle/>
                    <a:p>
                      <a:endParaRPr lang="en-US"/>
                    </a:p>
                  </a:txBody>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cs typeface="Times New Roman" pitchFamily="18" charset="0"/>
                        </a:rPr>
                        <a:t>   0:     </a:t>
                      </a:r>
                      <a:r>
                        <a:rPr kumimoji="0" lang="en-US" sz="1400" b="0" i="0" u="none" strike="noStrike" cap="none" normalizeH="0" baseline="0" dirty="0" smtClean="0">
                          <a:ln>
                            <a:noFill/>
                          </a:ln>
                          <a:solidFill>
                            <a:schemeClr val="tx1"/>
                          </a:solidFill>
                          <a:effectLst/>
                          <a:latin typeface="Arial Narrow" pitchFamily="34" charset="0"/>
                          <a:cs typeface="Times New Roman" pitchFamily="18" charset="0"/>
                        </a:rPr>
                        <a:t>No</a:t>
                      </a:r>
                      <a:endParaRPr kumimoji="0" lang="en-US" sz="1400" b="0" i="0" u="none" strike="noStrike" cap="none" normalizeH="0" baseline="0" dirty="0" smtClean="0">
                        <a:ln>
                          <a:noFill/>
                        </a:ln>
                        <a:solidFill>
                          <a:schemeClr val="tx1"/>
                        </a:solidFill>
                        <a:effectLst/>
                        <a:latin typeface="Arial" charset="0"/>
                      </a:endParaRPr>
                    </a:p>
                  </a:txBody>
                  <a:tcPr marL="49355" marR="49355" marT="24678" marB="24678" anchor="ctr" horzOverflow="overflow">
                    <a:lnL w="12700" cap="flat" cmpd="sng" algn="ctr">
                      <a:solidFill>
                        <a:srgbClr val="F2F6FB">
                          <a:lumMod val="90000"/>
                        </a:srgbClr>
                      </a:solidFill>
                      <a:prstDash val="solid"/>
                      <a:round/>
                      <a:headEnd type="none" w="med" len="med"/>
                      <a:tailEnd type="none" w="med" len="med"/>
                    </a:lnL>
                    <a:lnR w="12700" cap="flat" cmpd="sng" algn="ctr">
                      <a:solidFill>
                        <a:srgbClr val="F2F6FB">
                          <a:lumMod val="90000"/>
                        </a:srgbClr>
                      </a:solidFill>
                      <a:prstDash val="solid"/>
                      <a:round/>
                      <a:headEnd type="none" w="med" len="med"/>
                      <a:tailEnd type="none" w="med" len="med"/>
                    </a:lnR>
                    <a:lnT w="12700" cap="flat" cmpd="sng" algn="ctr">
                      <a:solidFill>
                        <a:srgbClr val="F2F6FB">
                          <a:lumMod val="90000"/>
                        </a:srgbClr>
                      </a:solidFill>
                      <a:prstDash val="solid"/>
                      <a:round/>
                      <a:headEnd type="none" w="med" len="med"/>
                      <a:tailEnd type="none" w="med" len="med"/>
                    </a:lnT>
                    <a:lnB w="57150" cap="flat" cmpd="sng" algn="ctr">
                      <a:solidFill>
                        <a:srgbClr val="F2F6FB">
                          <a:lumMod val="25000"/>
                        </a:srgbClr>
                      </a:solidFill>
                      <a:prstDash val="solid"/>
                      <a:round/>
                      <a:headEnd type="none" w="med" len="med"/>
                      <a:tailEnd type="none" w="med" len="med"/>
                    </a:lnB>
                    <a:lnTlToBr>
                      <a:noFill/>
                    </a:lnTlToBr>
                    <a:lnBlToTr>
                      <a:noFill/>
                    </a:lnBlToTr>
                    <a:solidFill>
                      <a:srgbClr val="E8F0F8"/>
                    </a:solid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228600"/>
            <a:ext cx="8818771" cy="646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624077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Measures with Highest Scores</a:t>
            </a:r>
            <a:endParaRPr lang="en-US" dirty="0"/>
          </a:p>
        </p:txBody>
      </p:sp>
      <p:sp>
        <p:nvSpPr>
          <p:cNvPr id="6" name="TextBox 5"/>
          <p:cNvSpPr txBox="1"/>
          <p:nvPr/>
        </p:nvSpPr>
        <p:spPr>
          <a:xfrm>
            <a:off x="533400" y="6324600"/>
            <a:ext cx="8077200" cy="307777"/>
          </a:xfrm>
          <a:prstGeom prst="rect">
            <a:avLst/>
          </a:prstGeom>
          <a:noFill/>
        </p:spPr>
        <p:txBody>
          <a:bodyPr wrap="square" rtlCol="0">
            <a:spAutoFit/>
          </a:bodyPr>
          <a:lstStyle/>
          <a:p>
            <a:r>
              <a:rPr lang="el-GR" sz="1600" baseline="30000" dirty="0">
                <a:solidFill>
                  <a:schemeClr val="tx1">
                    <a:lumMod val="95000"/>
                    <a:lumOff val="5000"/>
                  </a:schemeClr>
                </a:solidFill>
                <a:latin typeface="Times New Roman" pitchFamily="18" charset="0"/>
              </a:rPr>
              <a:t>ε</a:t>
            </a:r>
            <a:r>
              <a:rPr lang="en-US" sz="1400" dirty="0">
                <a:solidFill>
                  <a:schemeClr val="tx1">
                    <a:lumMod val="95000"/>
                    <a:lumOff val="5000"/>
                  </a:schemeClr>
                </a:solidFill>
              </a:rPr>
              <a:t> Adjusted for missing information; scores are out of a possible 6.0.</a:t>
            </a:r>
          </a:p>
        </p:txBody>
      </p:sp>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3569"/>
          <a:stretch/>
        </p:blipFill>
        <p:spPr bwMode="auto">
          <a:xfrm>
            <a:off x="228601" y="1770742"/>
            <a:ext cx="8762999" cy="44776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88428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sz="quarter" idx="1"/>
          </p:nvPr>
        </p:nvSpPr>
        <p:spPr>
          <a:xfrm>
            <a:off x="304800" y="1828800"/>
            <a:ext cx="8461248" cy="4495800"/>
          </a:xfrm>
        </p:spPr>
        <p:txBody>
          <a:bodyPr>
            <a:normAutofit fontScale="85000" lnSpcReduction="20000"/>
          </a:bodyPr>
          <a:lstStyle/>
          <a:p>
            <a:pPr algn="just">
              <a:buFont typeface="Arial" charset="0"/>
              <a:buChar char="•"/>
            </a:pPr>
            <a:r>
              <a:rPr lang="en-US" sz="2800" dirty="0" smtClean="0">
                <a:solidFill>
                  <a:schemeClr val="tx2">
                    <a:lumMod val="50000"/>
                  </a:schemeClr>
                </a:solidFill>
              </a:rPr>
              <a:t>Developed a simple and effective way to organize and summarize the data</a:t>
            </a:r>
          </a:p>
          <a:p>
            <a:pPr algn="just">
              <a:buFont typeface="Arial" charset="0"/>
              <a:buChar char="•"/>
            </a:pPr>
            <a:r>
              <a:rPr lang="en-US" sz="2800" dirty="0" smtClean="0">
                <a:solidFill>
                  <a:schemeClr val="tx2">
                    <a:lumMod val="50000"/>
                  </a:schemeClr>
                </a:solidFill>
              </a:rPr>
              <a:t>Using a broad, life-course perspective helped our diverse group of decision-makers consider and identify priority MCH concerns</a:t>
            </a:r>
          </a:p>
          <a:p>
            <a:pPr algn="just">
              <a:buFont typeface="Arial" charset="0"/>
              <a:buChar char="•"/>
            </a:pPr>
            <a:r>
              <a:rPr lang="en-US" sz="2800" dirty="0" smtClean="0">
                <a:solidFill>
                  <a:schemeClr val="tx2">
                    <a:lumMod val="50000"/>
                  </a:schemeClr>
                </a:solidFill>
              </a:rPr>
              <a:t>Scoring both the measures and life-course groups of measures helped decision-makers discuss specific areas and achieve consensus. </a:t>
            </a:r>
          </a:p>
          <a:p>
            <a:pPr algn="just">
              <a:buFont typeface="Arial" charset="0"/>
              <a:buChar char="•"/>
            </a:pPr>
            <a:r>
              <a:rPr lang="en-US" sz="2800" dirty="0" smtClean="0">
                <a:solidFill>
                  <a:schemeClr val="tx2">
                    <a:lumMod val="50000"/>
                  </a:schemeClr>
                </a:solidFill>
              </a:rPr>
              <a:t>Though we did not use scores from the subjective criteria, priority MCH measures did </a:t>
            </a:r>
            <a:r>
              <a:rPr lang="en-US" sz="2800" dirty="0">
                <a:solidFill>
                  <a:schemeClr val="tx2">
                    <a:lumMod val="50000"/>
                  </a:schemeClr>
                </a:solidFill>
              </a:rPr>
              <a:t>not change </a:t>
            </a:r>
            <a:r>
              <a:rPr lang="en-US" sz="2800" dirty="0" smtClean="0">
                <a:solidFill>
                  <a:schemeClr val="tx2">
                    <a:lumMod val="50000"/>
                  </a:schemeClr>
                </a:solidFill>
              </a:rPr>
              <a:t>when we included them.</a:t>
            </a:r>
            <a:endParaRPr lang="en-US" sz="2800" dirty="0">
              <a:solidFill>
                <a:schemeClr val="tx2">
                  <a:lumMod val="50000"/>
                </a:schemeClr>
              </a:solidFill>
            </a:endParaRPr>
          </a:p>
          <a:p>
            <a:pPr algn="just">
              <a:buFont typeface="Arial" charset="0"/>
              <a:buChar char="•"/>
            </a:pPr>
            <a:r>
              <a:rPr lang="en-US" sz="2800" dirty="0" smtClean="0">
                <a:solidFill>
                  <a:schemeClr val="tx2">
                    <a:lumMod val="50000"/>
                  </a:schemeClr>
                </a:solidFill>
              </a:rPr>
              <a:t>Only quantitative </a:t>
            </a:r>
            <a:r>
              <a:rPr lang="en-US" sz="2800" dirty="0">
                <a:solidFill>
                  <a:schemeClr val="tx2">
                    <a:lumMod val="50000"/>
                  </a:schemeClr>
                </a:solidFill>
              </a:rPr>
              <a:t>data </a:t>
            </a:r>
            <a:r>
              <a:rPr lang="en-US" sz="2800" dirty="0" smtClean="0">
                <a:solidFill>
                  <a:schemeClr val="tx2">
                    <a:lumMod val="50000"/>
                  </a:schemeClr>
                </a:solidFill>
              </a:rPr>
              <a:t>used</a:t>
            </a:r>
            <a:endParaRPr lang="en-US" sz="2800" dirty="0">
              <a:solidFill>
                <a:schemeClr val="tx2">
                  <a:lumMod val="50000"/>
                </a:schemeClr>
              </a:solidFill>
            </a:endParaRPr>
          </a:p>
          <a:p>
            <a:pPr algn="just">
              <a:buFont typeface="Arial" charset="0"/>
              <a:buChar char="•"/>
            </a:pPr>
            <a:r>
              <a:rPr lang="en-US" sz="2800" dirty="0" smtClean="0">
                <a:solidFill>
                  <a:schemeClr val="tx2">
                    <a:lumMod val="50000"/>
                  </a:schemeClr>
                </a:solidFill>
              </a:rPr>
              <a:t>Missing </a:t>
            </a:r>
            <a:r>
              <a:rPr lang="en-US" sz="2800" dirty="0">
                <a:solidFill>
                  <a:schemeClr val="tx2">
                    <a:lumMod val="50000"/>
                  </a:schemeClr>
                </a:solidFill>
              </a:rPr>
              <a:t>data and </a:t>
            </a:r>
            <a:r>
              <a:rPr lang="en-US" sz="2800" dirty="0" smtClean="0">
                <a:solidFill>
                  <a:schemeClr val="tx2">
                    <a:lumMod val="50000"/>
                  </a:schemeClr>
                </a:solidFill>
              </a:rPr>
              <a:t>information: trends </a:t>
            </a:r>
            <a:r>
              <a:rPr lang="en-US" sz="2800" dirty="0">
                <a:solidFill>
                  <a:schemeClr val="tx2">
                    <a:lumMod val="50000"/>
                  </a:schemeClr>
                </a:solidFill>
              </a:rPr>
              <a:t>on some measures; and missing key outcomes such as hospitalizations/ER visits, birth defects, asthma, </a:t>
            </a:r>
            <a:r>
              <a:rPr lang="en-US" sz="2800" dirty="0" smtClean="0">
                <a:solidFill>
                  <a:schemeClr val="tx2">
                    <a:lumMod val="50000"/>
                  </a:schemeClr>
                </a:solidFill>
              </a:rPr>
              <a:t>parenting knowledge and skills, etc</a:t>
            </a:r>
            <a:r>
              <a:rPr lang="en-US" sz="2800" dirty="0">
                <a:solidFill>
                  <a:schemeClr val="tx2">
                    <a:lumMod val="50000"/>
                  </a:schemeClr>
                </a:solidFill>
              </a:rPr>
              <a:t>. </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quarter" idx="1"/>
          </p:nvPr>
        </p:nvSpPr>
        <p:spPr/>
        <p:txBody>
          <a:bodyPr/>
          <a:lstStyle/>
          <a:p>
            <a:r>
              <a:rPr lang="en-US" sz="2800" dirty="0" smtClean="0">
                <a:solidFill>
                  <a:schemeClr val="tx2">
                    <a:lumMod val="50000"/>
                  </a:schemeClr>
                </a:solidFill>
              </a:rPr>
              <a:t>Using </a:t>
            </a:r>
            <a:r>
              <a:rPr lang="en-US" sz="2800" dirty="0">
                <a:solidFill>
                  <a:schemeClr val="tx2">
                    <a:lumMod val="50000"/>
                  </a:schemeClr>
                </a:solidFill>
              </a:rPr>
              <a:t>the prioritization tool,</a:t>
            </a:r>
            <a:r>
              <a:rPr lang="en-US" sz="2800" b="1" dirty="0">
                <a:solidFill>
                  <a:schemeClr val="tx2">
                    <a:lumMod val="50000"/>
                  </a:schemeClr>
                </a:solidFill>
              </a:rPr>
              <a:t> </a:t>
            </a:r>
            <a:r>
              <a:rPr lang="en-US" sz="2800" dirty="0" smtClean="0">
                <a:solidFill>
                  <a:schemeClr val="tx2">
                    <a:lumMod val="50000"/>
                  </a:schemeClr>
                </a:solidFill>
              </a:rPr>
              <a:t>the leadership of the </a:t>
            </a:r>
            <a:r>
              <a:rPr lang="en-US" sz="2800" dirty="0">
                <a:solidFill>
                  <a:schemeClr val="tx2">
                    <a:lumMod val="50000"/>
                  </a:schemeClr>
                </a:solidFill>
              </a:rPr>
              <a:t>Multnomah County Health Department </a:t>
            </a:r>
            <a:r>
              <a:rPr lang="en-US" sz="2800" dirty="0" smtClean="0">
                <a:solidFill>
                  <a:schemeClr val="tx2">
                    <a:lumMod val="50000"/>
                  </a:schemeClr>
                </a:solidFill>
              </a:rPr>
              <a:t>have </a:t>
            </a:r>
            <a:r>
              <a:rPr lang="en-US" sz="2800" dirty="0">
                <a:solidFill>
                  <a:schemeClr val="tx2">
                    <a:lumMod val="50000"/>
                  </a:schemeClr>
                </a:solidFill>
              </a:rPr>
              <a:t>identified </a:t>
            </a:r>
            <a:r>
              <a:rPr lang="en-US" sz="2800" dirty="0" smtClean="0">
                <a:solidFill>
                  <a:schemeClr val="tx2">
                    <a:lumMod val="50000"/>
                  </a:schemeClr>
                </a:solidFill>
              </a:rPr>
              <a:t>several MCH </a:t>
            </a:r>
            <a:r>
              <a:rPr lang="en-US" sz="2800" dirty="0">
                <a:solidFill>
                  <a:schemeClr val="tx2">
                    <a:lumMod val="50000"/>
                  </a:schemeClr>
                </a:solidFill>
              </a:rPr>
              <a:t>priority areas that </a:t>
            </a:r>
            <a:r>
              <a:rPr lang="en-US" sz="2800" dirty="0" smtClean="0">
                <a:solidFill>
                  <a:schemeClr val="tx2">
                    <a:lumMod val="50000"/>
                  </a:schemeClr>
                </a:solidFill>
              </a:rPr>
              <a:t>are based </a:t>
            </a:r>
            <a:r>
              <a:rPr lang="en-US" sz="2800" dirty="0">
                <a:solidFill>
                  <a:schemeClr val="tx2">
                    <a:lumMod val="50000"/>
                  </a:schemeClr>
                </a:solidFill>
              </a:rPr>
              <a:t>on </a:t>
            </a:r>
            <a:r>
              <a:rPr lang="en-US" sz="2800" dirty="0" smtClean="0">
                <a:solidFill>
                  <a:schemeClr val="tx2">
                    <a:lumMod val="50000"/>
                  </a:schemeClr>
                </a:solidFill>
              </a:rPr>
              <a:t>this </a:t>
            </a:r>
            <a:r>
              <a:rPr lang="en-US" sz="2800" dirty="0">
                <a:solidFill>
                  <a:schemeClr val="tx2">
                    <a:lumMod val="50000"/>
                  </a:schemeClr>
                </a:solidFill>
              </a:rPr>
              <a:t>thorough and systematic review of surveillance data. </a:t>
            </a:r>
          </a:p>
          <a:p>
            <a:endParaRPr lang="en-US" dirty="0">
              <a:solidFill>
                <a:schemeClr val="tx2">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clearci.com/wp-content/uploads/2011/07/information_overload.jpg"/>
          <p:cNvPicPr>
            <a:picLocks noChangeAspect="1" noChangeArrowheads="1"/>
          </p:cNvPicPr>
          <p:nvPr/>
        </p:nvPicPr>
        <p:blipFill>
          <a:blip r:embed="rId3" cstate="print"/>
          <a:srcRect/>
          <a:stretch>
            <a:fillRect/>
          </a:stretch>
        </p:blipFill>
        <p:spPr bwMode="auto">
          <a:xfrm>
            <a:off x="914400" y="554041"/>
            <a:ext cx="7315200" cy="5465759"/>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xfrm>
            <a:off x="457200" y="228600"/>
            <a:ext cx="8229600" cy="868363"/>
          </a:xfrm>
        </p:spPr>
        <p:txBody>
          <a:bodyPr/>
          <a:lstStyle/>
          <a:p>
            <a:r>
              <a:rPr lang="en-US" sz="4000" dirty="0" smtClean="0"/>
              <a:t>Next steps – Planning &amp; Implementation</a:t>
            </a:r>
            <a:endParaRPr lang="en-US" sz="4000" dirty="0"/>
          </a:p>
        </p:txBody>
      </p:sp>
      <p:sp>
        <p:nvSpPr>
          <p:cNvPr id="518147" name="Rectangle 3"/>
          <p:cNvSpPr>
            <a:spLocks noGrp="1" noChangeArrowheads="1"/>
          </p:cNvSpPr>
          <p:nvPr>
            <p:ph type="body" idx="1"/>
          </p:nvPr>
        </p:nvSpPr>
        <p:spPr>
          <a:xfrm>
            <a:off x="304800" y="1600200"/>
            <a:ext cx="8382000" cy="4876800"/>
          </a:xfrm>
        </p:spPr>
        <p:txBody>
          <a:bodyPr/>
          <a:lstStyle/>
          <a:p>
            <a:pPr>
              <a:lnSpc>
                <a:spcPct val="85000"/>
              </a:lnSpc>
              <a:spcBef>
                <a:spcPct val="0"/>
              </a:spcBef>
            </a:pPr>
            <a:r>
              <a:rPr lang="en-US" sz="2800" dirty="0"/>
              <a:t>Question: How can MCHD and partners further support women, infants, children and families to reach their fullest potential in health and wellbeing?</a:t>
            </a:r>
            <a:r>
              <a:rPr lang="en-US" sz="3600" dirty="0"/>
              <a:t>    </a:t>
            </a:r>
          </a:p>
        </p:txBody>
      </p:sp>
      <p:pic>
        <p:nvPicPr>
          <p:cNvPr id="518148" name="Picture 4" descr="Bizarro2-20-11--Preg WomanU-S what will my baby b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2895600"/>
            <a:ext cx="7391400" cy="3860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Sources</a:t>
            </a:r>
            <a:endParaRPr lang="en-US" dirty="0"/>
          </a:p>
        </p:txBody>
      </p:sp>
      <p:sp>
        <p:nvSpPr>
          <p:cNvPr id="3" name="Content Placeholder 2"/>
          <p:cNvSpPr>
            <a:spLocks noGrp="1"/>
          </p:cNvSpPr>
          <p:nvPr>
            <p:ph sz="quarter" idx="1"/>
          </p:nvPr>
        </p:nvSpPr>
        <p:spPr>
          <a:xfrm>
            <a:off x="612648" y="1828800"/>
            <a:ext cx="8153400" cy="4495800"/>
          </a:xfrm>
        </p:spPr>
        <p:txBody>
          <a:bodyPr/>
          <a:lstStyle/>
          <a:p>
            <a:r>
              <a:rPr lang="en-US" dirty="0" smtClean="0">
                <a:solidFill>
                  <a:schemeClr val="tx2">
                    <a:lumMod val="50000"/>
                  </a:schemeClr>
                </a:solidFill>
              </a:rPr>
              <a:t>Birth records, Multnomah County, 1989-2007 </a:t>
            </a:r>
          </a:p>
          <a:p>
            <a:r>
              <a:rPr lang="en-US" dirty="0" smtClean="0">
                <a:solidFill>
                  <a:schemeClr val="tx2">
                    <a:lumMod val="50000"/>
                  </a:schemeClr>
                </a:solidFill>
              </a:rPr>
              <a:t>Pregnancy Risk Assessment and Monitoring System (PRAMS), 2005-2007</a:t>
            </a:r>
          </a:p>
          <a:p>
            <a:r>
              <a:rPr lang="en-US" dirty="0" smtClean="0">
                <a:solidFill>
                  <a:schemeClr val="tx2">
                    <a:lumMod val="50000"/>
                  </a:schemeClr>
                </a:solidFill>
              </a:rPr>
              <a:t>ALERT Immunization Information System, 2005-2009</a:t>
            </a:r>
          </a:p>
          <a:p>
            <a:r>
              <a:rPr lang="en-US" dirty="0" smtClean="0">
                <a:solidFill>
                  <a:schemeClr val="tx2">
                    <a:lumMod val="50000"/>
                  </a:schemeClr>
                </a:solidFill>
              </a:rPr>
              <a:t>Data on child abuse and neglect for Multnomah County from Children First for Oregon, </a:t>
            </a:r>
            <a:r>
              <a:rPr lang="en-US" dirty="0" smtClean="0">
                <a:solidFill>
                  <a:schemeClr val="tx2">
                    <a:lumMod val="50000"/>
                  </a:schemeClr>
                </a:solidFill>
                <a:hlinkClick r:id="rId2"/>
              </a:rPr>
              <a:t>www.cffo.org</a:t>
            </a:r>
            <a:r>
              <a:rPr lang="en-US" dirty="0" smtClean="0">
                <a:solidFill>
                  <a:schemeClr val="tx2">
                    <a:lumMod val="50000"/>
                  </a:schemeClr>
                </a:solidFill>
              </a:rPr>
              <a:t> </a:t>
            </a:r>
            <a:endParaRPr lang="en-US" dirty="0">
              <a:solidFill>
                <a:schemeClr val="tx2">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sz="quarter" idx="1"/>
          </p:nvPr>
        </p:nvSpPr>
        <p:spPr>
          <a:xfrm>
            <a:off x="304800" y="1600200"/>
            <a:ext cx="8461248" cy="4876800"/>
          </a:xfrm>
        </p:spPr>
        <p:txBody>
          <a:bodyPr>
            <a:noAutofit/>
          </a:bodyPr>
          <a:lstStyle/>
          <a:p>
            <a:pPr marL="514350" indent="-514350">
              <a:buFont typeface="+mj-lt"/>
              <a:buAutoNum type="arabicPeriod"/>
              <a:defRPr/>
            </a:pPr>
            <a:r>
              <a:rPr lang="en-US" sz="1900" dirty="0">
                <a:solidFill>
                  <a:schemeClr val="bg2">
                    <a:lumMod val="50000"/>
                  </a:schemeClr>
                </a:solidFill>
              </a:rPr>
              <a:t>Peoples-</a:t>
            </a:r>
            <a:r>
              <a:rPr lang="en-US" sz="1900" dirty="0" err="1">
                <a:solidFill>
                  <a:schemeClr val="bg2">
                    <a:lumMod val="50000"/>
                  </a:schemeClr>
                </a:solidFill>
              </a:rPr>
              <a:t>Sheps</a:t>
            </a:r>
            <a:r>
              <a:rPr lang="en-US" sz="1900" dirty="0">
                <a:solidFill>
                  <a:schemeClr val="bg2">
                    <a:lumMod val="50000"/>
                  </a:schemeClr>
                </a:solidFill>
              </a:rPr>
              <a:t> MD, </a:t>
            </a:r>
            <a:r>
              <a:rPr lang="en-US" sz="1900" dirty="0" err="1">
                <a:solidFill>
                  <a:schemeClr val="bg2">
                    <a:lumMod val="50000"/>
                  </a:schemeClr>
                </a:solidFill>
              </a:rPr>
              <a:t>Byars</a:t>
            </a:r>
            <a:r>
              <a:rPr lang="en-US" sz="1900" dirty="0">
                <a:solidFill>
                  <a:schemeClr val="bg2">
                    <a:lumMod val="50000"/>
                  </a:schemeClr>
                </a:solidFill>
              </a:rPr>
              <a:t> E, Rogers MM, </a:t>
            </a:r>
            <a:r>
              <a:rPr lang="en-US" sz="1900" dirty="0" err="1">
                <a:solidFill>
                  <a:schemeClr val="bg2">
                    <a:lumMod val="50000"/>
                  </a:schemeClr>
                </a:solidFill>
              </a:rPr>
              <a:t>Finerty</a:t>
            </a:r>
            <a:r>
              <a:rPr lang="en-US" sz="1900" dirty="0">
                <a:solidFill>
                  <a:schemeClr val="bg2">
                    <a:lumMod val="50000"/>
                  </a:schemeClr>
                </a:solidFill>
              </a:rPr>
              <a:t> EJ, </a:t>
            </a:r>
            <a:r>
              <a:rPr lang="en-US" sz="1900" dirty="0" err="1">
                <a:solidFill>
                  <a:schemeClr val="bg2">
                    <a:lumMod val="50000"/>
                  </a:schemeClr>
                </a:solidFill>
              </a:rPr>
              <a:t>Farel</a:t>
            </a:r>
            <a:r>
              <a:rPr lang="en-US" sz="1900" dirty="0">
                <a:solidFill>
                  <a:schemeClr val="bg2">
                    <a:lumMod val="50000"/>
                  </a:schemeClr>
                </a:solidFill>
              </a:rPr>
              <a:t> A. Assessment of Health Status Problems. </a:t>
            </a:r>
            <a:r>
              <a:rPr lang="en-US" sz="1900" i="1" dirty="0">
                <a:solidFill>
                  <a:schemeClr val="bg2">
                    <a:lumMod val="50000"/>
                  </a:schemeClr>
                </a:solidFill>
              </a:rPr>
              <a:t>In: Self-Instructional Manual</a:t>
            </a:r>
            <a:r>
              <a:rPr lang="en-US" sz="1900" dirty="0">
                <a:solidFill>
                  <a:schemeClr val="bg2">
                    <a:lumMod val="50000"/>
                  </a:schemeClr>
                </a:solidFill>
              </a:rPr>
              <a:t>. Chapel Hill, NC:  School of Public Health, University of North Carolina at Chapel Hill.  1990, revised 1995, 2001.</a:t>
            </a:r>
          </a:p>
          <a:p>
            <a:pPr marL="514350" indent="-514350">
              <a:buFont typeface="+mj-lt"/>
              <a:buAutoNum type="arabicPeriod"/>
              <a:defRPr/>
            </a:pPr>
            <a:r>
              <a:rPr lang="en-US" sz="1900" dirty="0">
                <a:solidFill>
                  <a:schemeClr val="bg2">
                    <a:lumMod val="50000"/>
                  </a:schemeClr>
                </a:solidFill>
              </a:rPr>
              <a:t>Multnomah County Health Department. </a:t>
            </a:r>
            <a:r>
              <a:rPr lang="en-US" sz="1900" i="1" dirty="0">
                <a:solidFill>
                  <a:schemeClr val="bg2">
                    <a:lumMod val="50000"/>
                  </a:schemeClr>
                </a:solidFill>
              </a:rPr>
              <a:t>Strategic Plan FY2010-FY2014</a:t>
            </a:r>
            <a:r>
              <a:rPr lang="en-US" sz="1900" dirty="0">
                <a:solidFill>
                  <a:schemeClr val="bg2">
                    <a:lumMod val="50000"/>
                  </a:schemeClr>
                </a:solidFill>
              </a:rPr>
              <a:t>. Portland, OR: Multnomah County Health Department; 2009.</a:t>
            </a:r>
          </a:p>
          <a:p>
            <a:pPr marL="514350" indent="-514350">
              <a:buFont typeface="+mj-lt"/>
              <a:buAutoNum type="arabicPeriod"/>
              <a:defRPr/>
            </a:pPr>
            <a:r>
              <a:rPr lang="en-US" sz="1900" dirty="0" err="1">
                <a:solidFill>
                  <a:schemeClr val="bg2">
                    <a:lumMod val="50000"/>
                  </a:schemeClr>
                </a:solidFill>
              </a:rPr>
              <a:t>Kaan</a:t>
            </a:r>
            <a:r>
              <a:rPr lang="en-US" sz="1900" dirty="0">
                <a:solidFill>
                  <a:schemeClr val="bg2">
                    <a:lumMod val="50000"/>
                  </a:schemeClr>
                </a:solidFill>
              </a:rPr>
              <a:t> S, Wiggins N, Robinson M, Guernsey-Camargo J, </a:t>
            </a:r>
            <a:r>
              <a:rPr lang="en-US" sz="1900" dirty="0" err="1">
                <a:solidFill>
                  <a:schemeClr val="bg2">
                    <a:lumMod val="50000"/>
                  </a:schemeClr>
                </a:solidFill>
              </a:rPr>
              <a:t>Quirox</a:t>
            </a:r>
            <a:r>
              <a:rPr lang="en-US" sz="1900" dirty="0">
                <a:solidFill>
                  <a:schemeClr val="bg2">
                    <a:lumMod val="50000"/>
                  </a:schemeClr>
                </a:solidFill>
              </a:rPr>
              <a:t> O. </a:t>
            </a:r>
            <a:r>
              <a:rPr lang="en-US" sz="1900" i="1" dirty="0">
                <a:solidFill>
                  <a:schemeClr val="bg2">
                    <a:lumMod val="50000"/>
                  </a:schemeClr>
                </a:solidFill>
              </a:rPr>
              <a:t>Health Promotion Framework at Multnomah County Health Department</a:t>
            </a:r>
            <a:r>
              <a:rPr lang="en-US" sz="1900" dirty="0">
                <a:solidFill>
                  <a:schemeClr val="bg2">
                    <a:lumMod val="50000"/>
                  </a:schemeClr>
                </a:solidFill>
              </a:rPr>
              <a:t>. Multnomah County </a:t>
            </a:r>
            <a:r>
              <a:rPr lang="en-US" sz="1900" dirty="0">
                <a:solidFill>
                  <a:schemeClr val="bg2">
                    <a:lumMod val="50000"/>
                  </a:schemeClr>
                </a:solidFill>
                <a:latin typeface="+mj-lt"/>
              </a:rPr>
              <a:t>Health Department, Health Promotion Community of Practice; 2009. </a:t>
            </a:r>
            <a:endParaRPr lang="en-US" sz="1900" dirty="0" smtClean="0">
              <a:solidFill>
                <a:schemeClr val="bg2">
                  <a:lumMod val="50000"/>
                </a:schemeClr>
              </a:solidFill>
              <a:latin typeface="+mj-lt"/>
            </a:endParaRPr>
          </a:p>
          <a:p>
            <a:pPr marL="514350" indent="-514350">
              <a:buFont typeface="+mj-lt"/>
              <a:buAutoNum type="arabicPeriod"/>
              <a:defRPr/>
            </a:pPr>
            <a:r>
              <a:rPr lang="en-US" sz="1900" dirty="0" smtClean="0">
                <a:solidFill>
                  <a:schemeClr val="bg2">
                    <a:lumMod val="50000"/>
                  </a:schemeClr>
                </a:solidFill>
                <a:latin typeface="+mj-lt"/>
              </a:rPr>
              <a:t>Lu  M &amp; </a:t>
            </a:r>
            <a:r>
              <a:rPr lang="en-US" sz="1900" dirty="0" err="1" smtClean="0">
                <a:solidFill>
                  <a:schemeClr val="bg2">
                    <a:lumMod val="50000"/>
                  </a:schemeClr>
                </a:solidFill>
                <a:latin typeface="+mj-lt"/>
              </a:rPr>
              <a:t>Halfon</a:t>
            </a:r>
            <a:r>
              <a:rPr lang="en-US" sz="1900" dirty="0" smtClean="0">
                <a:solidFill>
                  <a:schemeClr val="bg2">
                    <a:lumMod val="50000"/>
                  </a:schemeClr>
                </a:solidFill>
                <a:latin typeface="+mj-lt"/>
              </a:rPr>
              <a:t> N, Racial and Ethnic Disparities in Birth Outcome: A Life-Course Perspective, MCHJ 2003;7:13-30.</a:t>
            </a:r>
            <a:endParaRPr lang="en-US" sz="1900" dirty="0">
              <a:solidFill>
                <a:schemeClr val="bg2">
                  <a:lumMod val="50000"/>
                </a:schemeClr>
              </a:solidFill>
              <a:latin typeface="+mj-lt"/>
            </a:endParaRPr>
          </a:p>
          <a:p>
            <a:pPr marL="514350" indent="-514350">
              <a:buFont typeface="+mj-lt"/>
              <a:buAutoNum type="arabicPeriod"/>
              <a:defRPr/>
            </a:pPr>
            <a:r>
              <a:rPr lang="en-US" sz="1900" dirty="0" err="1">
                <a:solidFill>
                  <a:schemeClr val="bg2">
                    <a:lumMod val="50000"/>
                  </a:schemeClr>
                </a:solidFill>
                <a:latin typeface="+mj-lt"/>
              </a:rPr>
              <a:t>Gaudino</a:t>
            </a:r>
            <a:r>
              <a:rPr lang="en-US" sz="1900" dirty="0">
                <a:solidFill>
                  <a:schemeClr val="bg2">
                    <a:lumMod val="50000"/>
                  </a:schemeClr>
                </a:solidFill>
                <a:latin typeface="+mj-lt"/>
              </a:rPr>
              <a:t>, JA </a:t>
            </a:r>
            <a:r>
              <a:rPr lang="en-US" sz="1900" dirty="0" err="1">
                <a:solidFill>
                  <a:schemeClr val="bg2">
                    <a:lumMod val="50000"/>
                  </a:schemeClr>
                </a:solidFill>
                <a:latin typeface="+mj-lt"/>
              </a:rPr>
              <a:t>Jr</a:t>
            </a:r>
            <a:r>
              <a:rPr lang="en-US" sz="1900" dirty="0">
                <a:solidFill>
                  <a:schemeClr val="bg2">
                    <a:lumMod val="50000"/>
                  </a:schemeClr>
                </a:solidFill>
                <a:latin typeface="+mj-lt"/>
              </a:rPr>
              <a:t>, Jenkins B, </a:t>
            </a:r>
            <a:r>
              <a:rPr lang="en-US" sz="1900" dirty="0" err="1">
                <a:solidFill>
                  <a:schemeClr val="bg2">
                    <a:lumMod val="50000"/>
                  </a:schemeClr>
                </a:solidFill>
                <a:latin typeface="+mj-lt"/>
              </a:rPr>
              <a:t>Rochat</a:t>
            </a:r>
            <a:r>
              <a:rPr lang="en-US" sz="1900" dirty="0">
                <a:solidFill>
                  <a:schemeClr val="bg2">
                    <a:lumMod val="50000"/>
                  </a:schemeClr>
                </a:solidFill>
                <a:latin typeface="+mj-lt"/>
              </a:rPr>
              <a:t> RW. No father’s na</a:t>
            </a:r>
            <a:r>
              <a:rPr lang="en-US" sz="1900" dirty="0">
                <a:solidFill>
                  <a:schemeClr val="bg2">
                    <a:lumMod val="50000"/>
                  </a:schemeClr>
                </a:solidFill>
              </a:rPr>
              <a:t>mes: a risk factor for infant mortality in the State of Georgia, USA. </a:t>
            </a:r>
            <a:r>
              <a:rPr lang="en-US" sz="1900" i="1" dirty="0" err="1">
                <a:solidFill>
                  <a:schemeClr val="bg2">
                    <a:lumMod val="50000"/>
                  </a:schemeClr>
                </a:solidFill>
              </a:rPr>
              <a:t>Soc</a:t>
            </a:r>
            <a:r>
              <a:rPr lang="en-US" sz="1900" i="1" dirty="0">
                <a:solidFill>
                  <a:schemeClr val="bg2">
                    <a:lumMod val="50000"/>
                  </a:schemeClr>
                </a:solidFill>
              </a:rPr>
              <a:t> </a:t>
            </a:r>
            <a:r>
              <a:rPr lang="en-US" sz="1900" i="1" dirty="0" err="1">
                <a:solidFill>
                  <a:schemeClr val="bg2">
                    <a:lumMod val="50000"/>
                  </a:schemeClr>
                </a:solidFill>
              </a:rPr>
              <a:t>Sci</a:t>
            </a:r>
            <a:r>
              <a:rPr lang="en-US" sz="1900" i="1" dirty="0">
                <a:solidFill>
                  <a:schemeClr val="bg2">
                    <a:lumMod val="50000"/>
                  </a:schemeClr>
                </a:solidFill>
              </a:rPr>
              <a:t> Med. </a:t>
            </a:r>
            <a:r>
              <a:rPr lang="en-US" sz="1900" dirty="0">
                <a:solidFill>
                  <a:schemeClr val="bg2">
                    <a:lumMod val="50000"/>
                  </a:schemeClr>
                </a:solidFill>
              </a:rPr>
              <a:t>1999 Jan;48(2):253-65.</a:t>
            </a:r>
          </a:p>
          <a:p>
            <a:pPr marL="514350" indent="-514350">
              <a:buFont typeface="+mj-lt"/>
              <a:buAutoNum type="arabicPeriod"/>
              <a:defRPr/>
            </a:pPr>
            <a:r>
              <a:rPr lang="en-US" sz="1900" dirty="0">
                <a:solidFill>
                  <a:schemeClr val="bg2">
                    <a:lumMod val="50000"/>
                  </a:schemeClr>
                </a:solidFill>
              </a:rPr>
              <a:t>Multnomah County Health Department. </a:t>
            </a:r>
            <a:r>
              <a:rPr lang="en-US" sz="1900" i="1" dirty="0">
                <a:solidFill>
                  <a:schemeClr val="bg2">
                    <a:lumMod val="50000"/>
                  </a:schemeClr>
                </a:solidFill>
              </a:rPr>
              <a:t>Strategic Intent for Families and Young Children</a:t>
            </a:r>
            <a:r>
              <a:rPr lang="en-US" sz="1900" dirty="0">
                <a:solidFill>
                  <a:schemeClr val="bg2">
                    <a:lumMod val="50000"/>
                  </a:schemeClr>
                </a:solidFill>
              </a:rPr>
              <a:t>. Portland, OR: Multnomah County Health Department; 2011</a:t>
            </a:r>
            <a:r>
              <a:rPr lang="en-US" sz="1900" dirty="0" smtClean="0">
                <a:solidFill>
                  <a:schemeClr val="bg2">
                    <a:lumMod val="50000"/>
                  </a:schemeClr>
                </a:solidFill>
              </a:rPr>
              <a:t>.</a:t>
            </a:r>
            <a:endParaRPr lang="en-US" sz="1900" dirty="0">
              <a:solidFill>
                <a:schemeClr val="bg2">
                  <a:lumMod val="50000"/>
                </a:schemeClr>
              </a:solidFill>
            </a:endParaRPr>
          </a:p>
        </p:txBody>
      </p:sp>
    </p:spTree>
    <p:extLst>
      <p:ext uri="{BB962C8B-B14F-4D97-AF65-F5344CB8AC3E}">
        <p14:creationId xmlns:p14="http://schemas.microsoft.com/office/powerpoint/2010/main" xmlns="" val="1035339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2895600"/>
          </a:xfrm>
        </p:spPr>
        <p:txBody>
          <a:bodyPr>
            <a:normAutofit/>
          </a:bodyPr>
          <a:lstStyle/>
          <a:p>
            <a:r>
              <a:rPr lang="en-US" sz="3200" b="1" dirty="0" smtClean="0"/>
              <a:t>Jim Gaudino</a:t>
            </a:r>
          </a:p>
          <a:p>
            <a:endParaRPr lang="en-US" sz="800" b="1" dirty="0" smtClean="0"/>
          </a:p>
          <a:p>
            <a:r>
              <a:rPr lang="en-US" sz="2600" dirty="0" smtClean="0"/>
              <a:t>Multnomah County Health Department</a:t>
            </a:r>
          </a:p>
          <a:p>
            <a:r>
              <a:rPr lang="en-US" sz="2600" dirty="0" smtClean="0"/>
              <a:t>(503) 988-5090 Ext. 27915   </a:t>
            </a:r>
          </a:p>
          <a:p>
            <a:r>
              <a:rPr lang="en-US" sz="2600" dirty="0" smtClean="0">
                <a:hlinkClick r:id="rId2"/>
              </a:rPr>
              <a:t>james.gaudino@multco.us</a:t>
            </a:r>
            <a:r>
              <a:rPr lang="en-US" sz="2600" dirty="0" smtClean="0"/>
              <a:t> </a:t>
            </a:r>
            <a:endParaRPr lang="en-US" sz="2600" dirty="0"/>
          </a:p>
        </p:txBody>
      </p:sp>
      <p:sp>
        <p:nvSpPr>
          <p:cNvPr id="3" name="Title 2"/>
          <p:cNvSpPr>
            <a:spLocks noGrp="1"/>
          </p:cNvSpPr>
          <p:nvPr>
            <p:ph type="title"/>
          </p:nvPr>
        </p:nvSpPr>
        <p:spPr/>
        <p:txBody>
          <a:bodyPr/>
          <a:lstStyle/>
          <a:p>
            <a:r>
              <a:rPr lang="en-US" dirty="0" smtClean="0"/>
              <a:t>Thank you!</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quarter" idx="1"/>
          </p:nvPr>
        </p:nvSpPr>
        <p:spPr/>
        <p:txBody>
          <a:bodyPr/>
          <a:lstStyle/>
          <a:p>
            <a:r>
              <a:rPr lang="en-US" sz="2800" dirty="0" smtClean="0">
                <a:solidFill>
                  <a:schemeClr val="tx2">
                    <a:lumMod val="50000"/>
                  </a:schemeClr>
                </a:solidFill>
              </a:rPr>
              <a:t>2010-2011: Leadership at the Multnomah County Health Department went through a strategic planning process to improve the coordination of maternal, infant, and child health (MCH) programs and services in Multnomah County, Oregon. </a:t>
            </a:r>
          </a:p>
        </p:txBody>
      </p:sp>
      <p:pic>
        <p:nvPicPr>
          <p:cNvPr id="4" name="Picture 2"/>
          <p:cNvPicPr>
            <a:picLocks noChangeAspect="1" noChangeArrowheads="1"/>
          </p:cNvPicPr>
          <p:nvPr/>
        </p:nvPicPr>
        <p:blipFill>
          <a:blip r:embed="rId3" cstate="print">
            <a:clrChange>
              <a:clrFrom>
                <a:srgbClr val="FFFFFF"/>
              </a:clrFrom>
              <a:clrTo>
                <a:srgbClr val="FFFFFF">
                  <a:alpha val="0"/>
                </a:srgbClr>
              </a:clrTo>
            </a:clrChange>
          </a:blip>
          <a:srcRect l="4463" t="20313" r="2197" b="37500"/>
          <a:stretch>
            <a:fillRect/>
          </a:stretch>
        </p:blipFill>
        <p:spPr bwMode="auto">
          <a:xfrm>
            <a:off x="1219200" y="4052807"/>
            <a:ext cx="6477000" cy="219559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3" name="Content Placeholder 2"/>
          <p:cNvSpPr>
            <a:spLocks noGrp="1"/>
          </p:cNvSpPr>
          <p:nvPr>
            <p:ph sz="quarter" idx="1"/>
          </p:nvPr>
        </p:nvSpPr>
        <p:spPr/>
        <p:txBody>
          <a:bodyPr/>
          <a:lstStyle/>
          <a:p>
            <a:r>
              <a:rPr lang="en-US" sz="3200" dirty="0" smtClean="0">
                <a:solidFill>
                  <a:schemeClr val="tx2">
                    <a:lumMod val="50000"/>
                  </a:schemeClr>
                </a:solidFill>
              </a:rPr>
              <a:t>Epidemiology Unit asked to compile an “MCH data profile” for Multnomah County.</a:t>
            </a:r>
          </a:p>
          <a:p>
            <a:r>
              <a:rPr lang="en-US" sz="3200" dirty="0" smtClean="0">
                <a:solidFill>
                  <a:schemeClr val="tx2">
                    <a:lumMod val="50000"/>
                  </a:schemeClr>
                </a:solidFill>
              </a:rPr>
              <a:t>Needed to highlight current and emerging MCH problems.</a:t>
            </a:r>
            <a:endParaRPr lang="en-US" dirty="0">
              <a:solidFill>
                <a:schemeClr val="tx2">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228600" y="76200"/>
            <a:ext cx="8686800" cy="1371600"/>
          </a:xfrm>
        </p:spPr>
        <p:txBody>
          <a:bodyPr/>
          <a:lstStyle/>
          <a:p>
            <a:pPr>
              <a:lnSpc>
                <a:spcPct val="90000"/>
              </a:lnSpc>
            </a:pPr>
            <a:r>
              <a:rPr lang="en-US" sz="3200" dirty="0"/>
              <a:t>Selected </a:t>
            </a:r>
            <a:r>
              <a:rPr lang="en-US" sz="3200" dirty="0" smtClean="0"/>
              <a:t>MCH </a:t>
            </a:r>
            <a:r>
              <a:rPr lang="en-US" sz="3200" dirty="0"/>
              <a:t>Health and Wellbeing </a:t>
            </a:r>
            <a:r>
              <a:rPr lang="en-US" sz="3200" dirty="0" smtClean="0"/>
              <a:t>Measures</a:t>
            </a:r>
            <a:endParaRPr lang="en-US" sz="3200" dirty="0"/>
          </a:p>
        </p:txBody>
      </p:sp>
      <p:sp>
        <p:nvSpPr>
          <p:cNvPr id="359427" name="Rectangle 3"/>
          <p:cNvSpPr>
            <a:spLocks noGrp="1" noChangeArrowheads="1"/>
          </p:cNvSpPr>
          <p:nvPr>
            <p:ph type="body" idx="1"/>
          </p:nvPr>
        </p:nvSpPr>
        <p:spPr>
          <a:xfrm>
            <a:off x="381000" y="1752600"/>
            <a:ext cx="8229600" cy="4648200"/>
          </a:xfrm>
        </p:spPr>
        <p:txBody>
          <a:bodyPr/>
          <a:lstStyle/>
          <a:p>
            <a:pPr>
              <a:lnSpc>
                <a:spcPct val="80000"/>
              </a:lnSpc>
            </a:pPr>
            <a:r>
              <a:rPr lang="en-US" sz="2800" dirty="0"/>
              <a:t>USPHS Healthy People 2010 and 2020 Objectives </a:t>
            </a:r>
            <a:r>
              <a:rPr lang="en-US" sz="2400" i="1" dirty="0"/>
              <a:t> </a:t>
            </a:r>
          </a:p>
          <a:p>
            <a:pPr>
              <a:lnSpc>
                <a:spcPct val="80000"/>
              </a:lnSpc>
              <a:buFontTx/>
              <a:buNone/>
            </a:pPr>
            <a:r>
              <a:rPr lang="en-US" sz="2400" i="1" dirty="0"/>
              <a:t>	</a:t>
            </a:r>
            <a:r>
              <a:rPr lang="en-US" sz="2200" i="1" dirty="0"/>
              <a:t>(as data available &amp; from hundreds of objectives across topic areas, not just the Maternal, Infant and Child Health objectives)</a:t>
            </a:r>
          </a:p>
          <a:p>
            <a:pPr>
              <a:lnSpc>
                <a:spcPct val="80000"/>
              </a:lnSpc>
              <a:spcBef>
                <a:spcPct val="0"/>
              </a:spcBef>
            </a:pPr>
            <a:endParaRPr lang="en-US" sz="1600" i="1" dirty="0"/>
          </a:p>
          <a:p>
            <a:pPr>
              <a:lnSpc>
                <a:spcPct val="80000"/>
              </a:lnSpc>
            </a:pPr>
            <a:r>
              <a:rPr lang="en-US" sz="2800" dirty="0"/>
              <a:t>Few other measures of interest</a:t>
            </a:r>
          </a:p>
          <a:p>
            <a:pPr>
              <a:lnSpc>
                <a:spcPct val="80000"/>
              </a:lnSpc>
              <a:spcBef>
                <a:spcPct val="0"/>
              </a:spcBef>
            </a:pPr>
            <a:endParaRPr lang="en-US" sz="1800" b="1" dirty="0"/>
          </a:p>
          <a:p>
            <a:pPr>
              <a:lnSpc>
                <a:spcPct val="80000"/>
              </a:lnSpc>
            </a:pPr>
            <a:r>
              <a:rPr lang="en-US" sz="2800" dirty="0"/>
              <a:t>Many by </a:t>
            </a:r>
            <a:r>
              <a:rPr lang="en-US" sz="2000" i="1" dirty="0"/>
              <a:t>(as relevant)</a:t>
            </a:r>
            <a:r>
              <a:rPr lang="en-US" sz="2800" dirty="0"/>
              <a:t> :</a:t>
            </a:r>
          </a:p>
          <a:p>
            <a:pPr lvl="1">
              <a:lnSpc>
                <a:spcPct val="80000"/>
              </a:lnSpc>
            </a:pPr>
            <a:r>
              <a:rPr lang="en-US" sz="2400" dirty="0"/>
              <a:t>Time (trends across years)</a:t>
            </a:r>
          </a:p>
          <a:p>
            <a:pPr lvl="1">
              <a:lnSpc>
                <a:spcPct val="80000"/>
              </a:lnSpc>
            </a:pPr>
            <a:r>
              <a:rPr lang="en-US" sz="2400" dirty="0"/>
              <a:t>Age groups</a:t>
            </a:r>
          </a:p>
          <a:p>
            <a:pPr lvl="1">
              <a:lnSpc>
                <a:spcPct val="80000"/>
              </a:lnSpc>
            </a:pPr>
            <a:r>
              <a:rPr lang="en-US" sz="2400" dirty="0"/>
              <a:t>Race/ethnicity</a:t>
            </a:r>
          </a:p>
          <a:p>
            <a:pPr lvl="1">
              <a:lnSpc>
                <a:spcPct val="80000"/>
              </a:lnSpc>
            </a:pPr>
            <a:r>
              <a:rPr lang="en-US" sz="2400" dirty="0"/>
              <a:t>Socioeconomic status: using Oregon Health Plan (OHP) as proxy.</a:t>
            </a:r>
          </a:p>
          <a:p>
            <a:pPr lvl="1">
              <a:lnSpc>
                <a:spcPct val="80000"/>
              </a:lnSpc>
            </a:pPr>
            <a:r>
              <a:rPr lang="en-US" sz="2400" dirty="0"/>
              <a:t>Geographic location</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457200" y="228600"/>
            <a:ext cx="8229600" cy="1143000"/>
          </a:xfrm>
        </p:spPr>
        <p:txBody>
          <a:bodyPr/>
          <a:lstStyle/>
          <a:p>
            <a:r>
              <a:rPr lang="en-US" sz="3200" dirty="0"/>
              <a:t>“Lenses” for Viewing </a:t>
            </a:r>
            <a:r>
              <a:rPr lang="en-US" sz="3200" dirty="0" smtClean="0"/>
              <a:t>MCH </a:t>
            </a:r>
            <a:r>
              <a:rPr lang="en-US" sz="3200" dirty="0"/>
              <a:t>Data and Identifying Gaps</a:t>
            </a:r>
          </a:p>
        </p:txBody>
      </p:sp>
      <p:sp>
        <p:nvSpPr>
          <p:cNvPr id="402435" name="Rectangle 3"/>
          <p:cNvSpPr>
            <a:spLocks noGrp="1" noChangeArrowheads="1"/>
          </p:cNvSpPr>
          <p:nvPr>
            <p:ph type="body" idx="1"/>
          </p:nvPr>
        </p:nvSpPr>
        <p:spPr>
          <a:xfrm>
            <a:off x="914400" y="2057400"/>
            <a:ext cx="7391400" cy="3962400"/>
          </a:xfrm>
        </p:spPr>
        <p:txBody>
          <a:bodyPr/>
          <a:lstStyle/>
          <a:p>
            <a:r>
              <a:rPr lang="en-US" sz="3000"/>
              <a:t>Social determinants of health</a:t>
            </a:r>
          </a:p>
          <a:p>
            <a:endParaRPr lang="en-US" sz="3000"/>
          </a:p>
          <a:p>
            <a:r>
              <a:rPr lang="en-US" sz="3000"/>
              <a:t>Disparities in health and health equity</a:t>
            </a:r>
          </a:p>
          <a:p>
            <a:endParaRPr lang="en-US" sz="3000"/>
          </a:p>
          <a:p>
            <a:r>
              <a:rPr lang="en-US" sz="3000"/>
              <a:t>Life-course perspective</a:t>
            </a:r>
          </a:p>
          <a:p>
            <a:endParaRPr lang="en-US" sz="300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461" name="Picture 5" descr="20110303121743095_0001-LifeCourseReproPotentlFig1Lui-Halton3-3-11nice"/>
          <p:cNvPicPr>
            <a:picLocks noChangeAspect="1" noChangeArrowheads="1"/>
          </p:cNvPicPr>
          <p:nvPr/>
        </p:nvPicPr>
        <p:blipFill>
          <a:blip r:embed="rId2" cstate="print"/>
          <a:srcRect l="6140" t="7690" r="6140"/>
          <a:stretch>
            <a:fillRect/>
          </a:stretch>
        </p:blipFill>
        <p:spPr bwMode="auto">
          <a:xfrm>
            <a:off x="762000" y="1163638"/>
            <a:ext cx="7696200" cy="5543550"/>
          </a:xfrm>
          <a:prstGeom prst="rect">
            <a:avLst/>
          </a:prstGeom>
          <a:noFill/>
        </p:spPr>
      </p:pic>
      <p:sp>
        <p:nvSpPr>
          <p:cNvPr id="403460" name="Rectangle 4"/>
          <p:cNvSpPr>
            <a:spLocks noGrp="1" noChangeArrowheads="1"/>
          </p:cNvSpPr>
          <p:nvPr>
            <p:ph type="title"/>
          </p:nvPr>
        </p:nvSpPr>
        <p:spPr>
          <a:xfrm>
            <a:off x="228600" y="304800"/>
            <a:ext cx="8686800" cy="563563"/>
          </a:xfrm>
        </p:spPr>
        <p:txBody>
          <a:bodyPr>
            <a:normAutofit fontScale="90000"/>
          </a:bodyPr>
          <a:lstStyle/>
          <a:p>
            <a:pPr>
              <a:lnSpc>
                <a:spcPct val="85000"/>
              </a:lnSpc>
            </a:pPr>
            <a:r>
              <a:rPr lang="en-US" sz="2600" dirty="0"/>
              <a:t>A Model for How Differential </a:t>
            </a:r>
            <a:r>
              <a:rPr lang="en-US" sz="2600" dirty="0" smtClean="0"/>
              <a:t>MCH </a:t>
            </a:r>
            <a:r>
              <a:rPr lang="en-US" sz="2600" dirty="0"/>
              <a:t>Risk and Protective Factors Might Affect Health Over the Life Course</a:t>
            </a:r>
          </a:p>
        </p:txBody>
      </p:sp>
      <p:sp>
        <p:nvSpPr>
          <p:cNvPr id="403462" name="Text Box 6"/>
          <p:cNvSpPr txBox="1">
            <a:spLocks noChangeArrowheads="1"/>
          </p:cNvSpPr>
          <p:nvPr/>
        </p:nvSpPr>
        <p:spPr bwMode="auto">
          <a:xfrm>
            <a:off x="304800" y="6521450"/>
            <a:ext cx="8228013" cy="260350"/>
          </a:xfrm>
          <a:prstGeom prst="rect">
            <a:avLst/>
          </a:prstGeom>
          <a:noFill/>
          <a:ln w="9525">
            <a:noFill/>
            <a:miter lim="800000"/>
            <a:headEnd/>
            <a:tailEnd/>
          </a:ln>
          <a:effectLst/>
        </p:spPr>
        <p:txBody>
          <a:bodyPr wrap="none">
            <a:spAutoFit/>
          </a:bodyPr>
          <a:lstStyle/>
          <a:p>
            <a:pPr>
              <a:buFontTx/>
              <a:buNone/>
            </a:pPr>
            <a:r>
              <a:rPr lang="en-US" sz="1100" b="1" dirty="0">
                <a:solidFill>
                  <a:schemeClr val="tx1"/>
                </a:solidFill>
                <a:latin typeface="Arial" charset="0"/>
              </a:rPr>
              <a:t>Source: Lu  M &amp; </a:t>
            </a:r>
            <a:r>
              <a:rPr lang="en-US" sz="1100" b="1" dirty="0" err="1">
                <a:solidFill>
                  <a:schemeClr val="tx1"/>
                </a:solidFill>
                <a:latin typeface="Arial" charset="0"/>
              </a:rPr>
              <a:t>Halfon</a:t>
            </a:r>
            <a:r>
              <a:rPr lang="en-US" sz="1100" b="1" dirty="0">
                <a:solidFill>
                  <a:schemeClr val="tx1"/>
                </a:solidFill>
                <a:latin typeface="Arial" charset="0"/>
              </a:rPr>
              <a:t> N, Racial and Ethnic Disparities in Birth Outcome: A Life-Course Perspective, MCHJ 2003;7:13-30.</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85800" y="838200"/>
            <a:ext cx="8001000" cy="5181600"/>
            <a:chOff x="381000" y="838200"/>
            <a:chExt cx="8001000" cy="5181600"/>
          </a:xfrm>
        </p:grpSpPr>
        <p:pic>
          <p:nvPicPr>
            <p:cNvPr id="1026" name="Picture 2"/>
            <p:cNvPicPr>
              <a:picLocks noChangeAspect="1" noChangeArrowheads="1"/>
            </p:cNvPicPr>
            <p:nvPr/>
          </p:nvPicPr>
          <p:blipFill>
            <a:blip r:embed="rId2" cstate="print"/>
            <a:srcRect t="11458" b="4167"/>
            <a:stretch>
              <a:fillRect/>
            </a:stretch>
          </p:blipFill>
          <p:spPr bwMode="auto">
            <a:xfrm>
              <a:off x="381000" y="838200"/>
              <a:ext cx="7924800" cy="5014913"/>
            </a:xfrm>
            <a:prstGeom prst="rect">
              <a:avLst/>
            </a:prstGeom>
            <a:noFill/>
            <a:ln w="9525">
              <a:noFill/>
              <a:miter lim="800000"/>
              <a:headEnd/>
              <a:tailEnd/>
            </a:ln>
          </p:spPr>
        </p:pic>
        <p:sp>
          <p:nvSpPr>
            <p:cNvPr id="3" name="Rectangle 2"/>
            <p:cNvSpPr/>
            <p:nvPr/>
          </p:nvSpPr>
          <p:spPr>
            <a:xfrm>
              <a:off x="7620000" y="5486400"/>
              <a:ext cx="762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196" y="0"/>
            <a:ext cx="1107996" cy="6858000"/>
          </a:xfrm>
          <a:prstGeom prst="rect">
            <a:avLst/>
          </a:prstGeom>
          <a:solidFill>
            <a:schemeClr val="accent2"/>
          </a:solidFill>
          <a:ln>
            <a:solidFill>
              <a:schemeClr val="accent2"/>
            </a:solidFill>
          </a:ln>
          <a:scene3d>
            <a:camera prst="orthographicFront"/>
            <a:lightRig rig="threePt" dir="t"/>
          </a:scene3d>
          <a:sp3d>
            <a:bevelB w="0" h="0"/>
          </a:sp3d>
        </p:spPr>
        <p:txBody>
          <a:bodyPr vert="vert270" wrap="square" rtlCol="0">
            <a:spAutoFit/>
          </a:bodyPr>
          <a:lstStyle/>
          <a:p>
            <a:pPr algn="ctr"/>
            <a:r>
              <a:rPr lang="en-US" sz="6000" dirty="0" smtClean="0">
                <a:solidFill>
                  <a:schemeClr val="tx2">
                    <a:lumMod val="75000"/>
                  </a:schemeClr>
                </a:solidFill>
              </a:rPr>
              <a:t>MCH Indicators</a:t>
            </a:r>
            <a:endParaRPr lang="en-US" sz="6000" dirty="0">
              <a:solidFill>
                <a:schemeClr val="tx2">
                  <a:lumMod val="75000"/>
                </a:schemeClr>
              </a:solidFill>
            </a:endParaRPr>
          </a:p>
        </p:txBody>
      </p:sp>
      <p:graphicFrame>
        <p:nvGraphicFramePr>
          <p:cNvPr id="13" name="Group 6302"/>
          <p:cNvGraphicFramePr>
            <a:graphicFrameLocks noGrp="1"/>
          </p:cNvGraphicFramePr>
          <p:nvPr>
            <p:extLst>
              <p:ext uri="{D42A27DB-BD31-4B8C-83A1-F6EECF244321}">
                <p14:modId xmlns:p14="http://schemas.microsoft.com/office/powerpoint/2010/main" xmlns="" val="1053785283"/>
              </p:ext>
            </p:extLst>
          </p:nvPr>
        </p:nvGraphicFramePr>
        <p:xfrm>
          <a:off x="1524000" y="-76200"/>
          <a:ext cx="7086600" cy="6705601"/>
        </p:xfrm>
        <a:graphic>
          <a:graphicData uri="http://schemas.openxmlformats.org/drawingml/2006/table">
            <a:tbl>
              <a:tblPr/>
              <a:tblGrid>
                <a:gridCol w="1732280"/>
                <a:gridCol w="2677160"/>
                <a:gridCol w="2677160"/>
              </a:tblGrid>
              <a:tr h="34657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charset="0"/>
                      </a:endParaRPr>
                    </a:p>
                  </a:txBody>
                  <a:tcPr marL="39659" marR="39659" marT="19829" marB="19829" anchor="ctr" horzOverflow="overflow">
                    <a:lnL cap="flat">
                      <a:noFill/>
                    </a:lnL>
                    <a:lnR cap="flat">
                      <a:noFill/>
                    </a:lnR>
                    <a:lnT cap="flat">
                      <a:noFill/>
                    </a:lnT>
                    <a:lnB w="57150" cap="flat" cmpd="sng" algn="ctr">
                      <a:solidFill>
                        <a:schemeClr val="accent2">
                          <a:lumMod val="50000"/>
                        </a:schemeClr>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404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Narrow" pitchFamily="34" charset="0"/>
                          <a:cs typeface="Times New Roman" pitchFamily="18" charset="0"/>
                        </a:rPr>
                        <a:t>GROUP</a:t>
                      </a:r>
                      <a:endParaRPr kumimoji="0" lang="en-US" sz="1200" b="0" i="0" u="none" strike="noStrike" cap="none" normalizeH="0" baseline="0" dirty="0" smtClean="0">
                        <a:ln>
                          <a:noFill/>
                        </a:ln>
                        <a:solidFill>
                          <a:schemeClr val="tx1"/>
                        </a:solidFill>
                        <a:effectLst/>
                        <a:latin typeface="Arial" charset="0"/>
                      </a:endParaRPr>
                    </a:p>
                  </a:txBody>
                  <a:tcPr marL="39659" marR="39659" marT="19829" marB="19829" anchor="ctr"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57150" cap="flat" cmpd="sng" algn="ctr">
                      <a:solidFill>
                        <a:schemeClr val="accent2">
                          <a:lumMod val="5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Narrow" pitchFamily="34" charset="0"/>
                          <a:cs typeface="Times New Roman" pitchFamily="18" charset="0"/>
                        </a:rPr>
                        <a:t>MEASURE*</a:t>
                      </a:r>
                      <a:endParaRPr kumimoji="0" lang="en-US" sz="1200" b="0" i="0" u="none" strike="noStrike" cap="none" normalizeH="0" baseline="0" dirty="0" smtClean="0">
                        <a:ln>
                          <a:noFill/>
                        </a:ln>
                        <a:solidFill>
                          <a:schemeClr val="tx1"/>
                        </a:solidFill>
                        <a:effectLst/>
                        <a:latin typeface="Arial" charset="0"/>
                      </a:endParaRPr>
                    </a:p>
                  </a:txBody>
                  <a:tcPr marL="39659" marR="39659" marT="19829" marB="19829" anchor="ctr"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57150" cap="flat" cmpd="sng" algn="ctr">
                      <a:solidFill>
                        <a:schemeClr val="accent2">
                          <a:lumMod val="5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Narrow" pitchFamily="34" charset="0"/>
                        </a:rPr>
                        <a:t>DATA GAPS</a:t>
                      </a:r>
                      <a:endParaRPr kumimoji="0" lang="el-GR" sz="1300" b="1" i="0" u="none" strike="noStrike" cap="none" normalizeH="0" baseline="30000" dirty="0" smtClean="0">
                        <a:ln>
                          <a:noFill/>
                        </a:ln>
                        <a:solidFill>
                          <a:schemeClr val="tx1"/>
                        </a:solidFill>
                        <a:effectLst/>
                        <a:latin typeface="Arial Narrow" pitchFamily="34" charset="0"/>
                      </a:endParaRPr>
                    </a:p>
                  </a:txBody>
                  <a:tcPr marL="39659" marR="39659" marT="19829" marB="19829" anchor="ctr"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57150" cap="flat" cmpd="sng" algn="ctr">
                      <a:solidFill>
                        <a:schemeClr val="accent2">
                          <a:lumMod val="5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bg1"/>
                    </a:solidFill>
                  </a:tcPr>
                </a:tc>
              </a:tr>
              <a:tr h="240434">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FAMILY PLANNING</a:t>
                      </a:r>
                      <a:endParaRPr kumimoji="0" lang="en-US" sz="1200" b="0" i="0" u="none" strike="noStrike" cap="none" normalizeH="0" baseline="0" dirty="0" smtClean="0">
                        <a:ln>
                          <a:noFill/>
                        </a:ln>
                        <a:solidFill>
                          <a:schemeClr val="tx1"/>
                        </a:solidFill>
                        <a:effectLst/>
                        <a:latin typeface="Arial" charset="0"/>
                      </a:endParaRPr>
                    </a:p>
                  </a:txBody>
                  <a:tcPr marL="39659" marR="39659" marT="19829" marB="19829"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Unintended pregnancies</a:t>
                      </a:r>
                      <a:endParaRPr kumimoji="0" lang="en-US" sz="1200" b="0" i="0" u="none" strike="noStrike" cap="none" normalizeH="0" baseline="0" dirty="0" smtClean="0">
                        <a:ln>
                          <a:noFill/>
                        </a:ln>
                        <a:solidFill>
                          <a:schemeClr val="tx1"/>
                        </a:solidFill>
                        <a:effectLst/>
                        <a:latin typeface="Arial" charset="0"/>
                      </a:endParaRPr>
                    </a:p>
                  </a:txBody>
                  <a:tcPr marL="39659" marR="39659" marT="19829" marB="19829" anchor="ctr"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accent2">
                        <a:lumMod val="20000"/>
                        <a:lumOff val="80000"/>
                      </a:schemeClr>
                    </a:solid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accent6">
                              <a:lumMod val="75000"/>
                            </a:schemeClr>
                          </a:solidFill>
                          <a:effectLst/>
                          <a:latin typeface="Arial Narrow" pitchFamily="34" charset="0"/>
                        </a:rPr>
                        <a:t>Emerg. contraception use/ measures in family planning clinic &amp; school-based health center/ special populations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cap="none" normalizeH="0" baseline="0" dirty="0" smtClean="0">
                          <a:ln>
                            <a:noFill/>
                          </a:ln>
                          <a:solidFill>
                            <a:schemeClr val="accent6">
                              <a:lumMod val="75000"/>
                            </a:schemeClr>
                          </a:solidFill>
                          <a:effectLst/>
                          <a:latin typeface="Arial Narrow" pitchFamily="34" charset="0"/>
                        </a:rPr>
                        <a:t>(ex: homeless, immigrant/refugees)</a:t>
                      </a:r>
                    </a:p>
                  </a:txBody>
                  <a:tcPr marL="39659" marR="39659" marT="19829" marB="19829"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accent2">
                        <a:lumMod val="20000"/>
                        <a:lumOff val="80000"/>
                      </a:schemeClr>
                    </a:solidFill>
                  </a:tcPr>
                </a:tc>
              </a:tr>
              <a:tr h="23971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Birth-to-pregnancy spacing </a:t>
                      </a:r>
                      <a:r>
                        <a:rPr kumimoji="0" lang="en-US" sz="1200" b="0" i="0" u="sng" strike="noStrike" cap="none" normalizeH="0" baseline="0" dirty="0" smtClean="0">
                          <a:ln>
                            <a:noFill/>
                          </a:ln>
                          <a:solidFill>
                            <a:schemeClr val="tx1"/>
                          </a:solidFill>
                          <a:effectLst/>
                          <a:latin typeface="Arial Narrow" pitchFamily="34" charset="0"/>
                          <a:cs typeface="Times New Roman" pitchFamily="18" charset="0"/>
                        </a:rPr>
                        <a:t>&lt;</a:t>
                      </a: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18 months</a:t>
                      </a:r>
                      <a:endParaRPr kumimoji="0" lang="en-US" sz="1200" b="0" i="0" u="none" strike="noStrike" cap="none" normalizeH="0" baseline="0" dirty="0" smtClean="0">
                        <a:ln>
                          <a:noFill/>
                        </a:ln>
                        <a:solidFill>
                          <a:schemeClr val="tx1"/>
                        </a:solidFill>
                        <a:effectLst/>
                        <a:latin typeface="Arial" charset="0"/>
                      </a:endParaRPr>
                    </a:p>
                  </a:txBody>
                  <a:tcPr marL="39659" marR="39659" marT="19829" marB="19829" anchor="ctr"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900" b="0" i="0" u="none" strike="noStrike" cap="none" normalizeH="0" baseline="30000" dirty="0" smtClean="0">
                        <a:ln>
                          <a:noFill/>
                        </a:ln>
                        <a:solidFill>
                          <a:schemeClr val="tx1"/>
                        </a:solidFill>
                        <a:effectLst/>
                        <a:latin typeface="Arial Narrow" pitchFamily="34" charset="0"/>
                      </a:endParaRPr>
                    </a:p>
                  </a:txBody>
                  <a:tcPr horzOverflow="overflow">
                    <a:lnL>
                      <a:noFill/>
                    </a:lnL>
                    <a:lnR cap="flat">
                      <a:noFill/>
                    </a:lnR>
                    <a:lnT>
                      <a:noFill/>
                    </a:lnT>
                    <a:lnB>
                      <a:noFill/>
                    </a:lnB>
                    <a:lnTlToBr>
                      <a:noFill/>
                    </a:lnTlToBr>
                    <a:lnBlToTr>
                      <a:noFill/>
                    </a:lnBlToTr>
                    <a:solidFill>
                      <a:schemeClr val="bg1"/>
                    </a:solidFill>
                  </a:tcPr>
                </a:tc>
              </a:tr>
              <a:tr h="240434">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Teen pregnancy; repeat teen births</a:t>
                      </a:r>
                      <a:endParaRPr kumimoji="0" lang="en-US" sz="1200" b="0" i="0" u="none" strike="noStrike" cap="none" normalizeH="0" baseline="0" dirty="0" smtClean="0">
                        <a:ln>
                          <a:noFill/>
                        </a:ln>
                        <a:solidFill>
                          <a:schemeClr val="tx1"/>
                        </a:solidFill>
                        <a:effectLst/>
                        <a:latin typeface="Arial" charset="0"/>
                      </a:endParaRPr>
                    </a:p>
                  </a:txBody>
                  <a:tcPr marL="39659" marR="39659" marT="19829" marB="19829" anchor="ctr"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700" b="0" i="0" u="none" strike="noStrike" cap="none" normalizeH="0" baseline="0" dirty="0" smtClean="0">
                        <a:ln>
                          <a:noFill/>
                        </a:ln>
                        <a:solidFill>
                          <a:schemeClr val="tx1"/>
                        </a:solidFill>
                        <a:effectLst/>
                        <a:latin typeface="Arial Narrow" pitchFamily="34" charset="0"/>
                      </a:endParaRPr>
                    </a:p>
                  </a:txBody>
                  <a:tcPr horzOverflow="overflow">
                    <a:lnL>
                      <a:noFill/>
                    </a:lnL>
                    <a:lnR cap="flat">
                      <a:noFill/>
                    </a:lnR>
                    <a:lnT>
                      <a:noFill/>
                    </a:lnT>
                    <a:lnB w="28575" cap="flat" cmpd="sng" algn="ctr">
                      <a:solidFill>
                        <a:srgbClr val="B2C1CE"/>
                      </a:solidFill>
                      <a:prstDash val="solid"/>
                      <a:round/>
                      <a:headEnd type="none" w="med" len="med"/>
                      <a:tailEnd type="none" w="med" len="med"/>
                    </a:lnB>
                    <a:lnTlToBr>
                      <a:noFill/>
                    </a:lnTlToBr>
                    <a:lnBlToTr>
                      <a:noFill/>
                    </a:lnBlToTr>
                    <a:noFill/>
                  </a:tcPr>
                </a:tc>
              </a:tr>
              <a:tr h="240434">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PRECONCEPTION HEALTH</a:t>
                      </a:r>
                      <a:endParaRPr kumimoji="0" lang="en-US" sz="1200" b="0" i="0" u="none" strike="noStrike" cap="none" normalizeH="0" baseline="0" dirty="0" smtClean="0">
                        <a:ln>
                          <a:noFill/>
                        </a:ln>
                        <a:solidFill>
                          <a:schemeClr val="tx1"/>
                        </a:solidFill>
                        <a:effectLst/>
                        <a:latin typeface="Arial" charset="0"/>
                      </a:endParaRPr>
                    </a:p>
                  </a:txBody>
                  <a:tcPr marL="39659" marR="39659" marT="19829" marB="19829"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Unhealthy pre-pregnancy BMI</a:t>
                      </a:r>
                      <a:endParaRPr kumimoji="0" lang="en-US" sz="1200" b="0" i="0" u="none" strike="noStrike" cap="none" normalizeH="0" baseline="0" dirty="0" smtClean="0">
                        <a:ln>
                          <a:noFill/>
                        </a:ln>
                        <a:solidFill>
                          <a:schemeClr val="tx1"/>
                        </a:solidFill>
                        <a:effectLst/>
                        <a:latin typeface="Arial" charset="0"/>
                      </a:endParaRPr>
                    </a:p>
                  </a:txBody>
                  <a:tcPr marL="39659" marR="39659" marT="19829" marB="19829" anchor="ctr"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accent6">
                              <a:lumMod val="75000"/>
                            </a:schemeClr>
                          </a:solidFill>
                          <a:effectLst/>
                          <a:latin typeface="Arial Narrow" pitchFamily="34" charset="0"/>
                        </a:rPr>
                        <a:t>Physical activity, nutritional status/ mental health/ oral health/ parenting skills &amp; support</a:t>
                      </a:r>
                    </a:p>
                  </a:txBody>
                  <a:tcPr marL="39659" marR="39659" marT="19829" marB="19829"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noFill/>
                  </a:tcPr>
                </a:tc>
              </a:tr>
              <a:tr h="240434">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Folic acid/multivitamin intake</a:t>
                      </a:r>
                      <a:endParaRPr kumimoji="0" lang="en-US" sz="1200" b="0" i="0" u="none" strike="noStrike" cap="none" normalizeH="0" baseline="0" dirty="0" smtClean="0">
                        <a:ln>
                          <a:noFill/>
                        </a:ln>
                        <a:solidFill>
                          <a:schemeClr val="tx1"/>
                        </a:solidFill>
                        <a:effectLst/>
                        <a:latin typeface="Arial" charset="0"/>
                      </a:endParaRPr>
                    </a:p>
                  </a:txBody>
                  <a:tcPr marL="39659" marR="39659" marT="19829" marB="19829" anchor="ctr"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700" b="0" i="0" u="none" strike="noStrike" cap="none" normalizeH="0" baseline="0" dirty="0" smtClean="0">
                        <a:ln>
                          <a:noFill/>
                        </a:ln>
                        <a:solidFill>
                          <a:schemeClr val="tx1"/>
                        </a:solidFill>
                        <a:effectLst/>
                        <a:latin typeface="Arial Narrow" pitchFamily="34" charset="0"/>
                      </a:endParaRPr>
                    </a:p>
                  </a:txBody>
                  <a:tcPr horzOverflow="overflow">
                    <a:lnL>
                      <a:noFill/>
                    </a:lnL>
                    <a:lnR cap="flat">
                      <a:noFill/>
                    </a:lnR>
                    <a:lnT>
                      <a:noFill/>
                    </a:lnT>
                    <a:lnB>
                      <a:noFill/>
                    </a:lnB>
                    <a:lnTlToBr>
                      <a:noFill/>
                    </a:lnTlToBr>
                    <a:lnBlToTr>
                      <a:noFill/>
                    </a:lnBlToTr>
                    <a:noFill/>
                  </a:tcPr>
                </a:tc>
              </a:tr>
              <a:tr h="240434">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Substance use </a:t>
                      </a:r>
                      <a:r>
                        <a:rPr kumimoji="0" lang="en-US" sz="1200" b="0" i="1" u="none" strike="noStrike" cap="none" normalizeH="0" baseline="0" dirty="0" smtClean="0">
                          <a:ln>
                            <a:noFill/>
                          </a:ln>
                          <a:solidFill>
                            <a:schemeClr val="tx1"/>
                          </a:solidFill>
                          <a:effectLst/>
                          <a:latin typeface="Arial Narrow" pitchFamily="34" charset="0"/>
                          <a:cs typeface="Times New Roman" pitchFamily="18" charset="0"/>
                        </a:rPr>
                        <a:t>before</a:t>
                      </a: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 pregnancy</a:t>
                      </a:r>
                      <a:endParaRPr kumimoji="0" lang="en-US" sz="1200" b="0" i="0" u="none" strike="noStrike" cap="none" normalizeH="0" baseline="0" dirty="0" smtClean="0">
                        <a:ln>
                          <a:noFill/>
                        </a:ln>
                        <a:solidFill>
                          <a:schemeClr val="tx1"/>
                        </a:solidFill>
                        <a:effectLst/>
                        <a:latin typeface="Arial" charset="0"/>
                      </a:endParaRPr>
                    </a:p>
                  </a:txBody>
                  <a:tcPr marL="39659" marR="39659" marT="19829" marB="19829" anchor="ctr"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700" b="0" i="0" u="none" strike="noStrike" cap="none" normalizeH="0" baseline="0" dirty="0" smtClean="0">
                        <a:ln>
                          <a:noFill/>
                        </a:ln>
                        <a:solidFill>
                          <a:schemeClr val="tx1"/>
                        </a:solidFill>
                        <a:effectLst/>
                        <a:latin typeface="Arial Narrow" pitchFamily="34" charset="0"/>
                      </a:endParaRPr>
                    </a:p>
                  </a:txBody>
                  <a:tcPr horzOverflow="overflow">
                    <a:lnL>
                      <a:noFill/>
                    </a:lnL>
                    <a:lnR cap="flat">
                      <a:noFill/>
                    </a:lnR>
                    <a:lnT>
                      <a:noFill/>
                    </a:lnT>
                    <a:lnB w="28575" cap="flat" cmpd="sng" algn="ctr">
                      <a:solidFill>
                        <a:srgbClr val="B2C1CE"/>
                      </a:solidFill>
                      <a:prstDash val="solid"/>
                      <a:round/>
                      <a:headEnd type="none" w="med" len="med"/>
                      <a:tailEnd type="none" w="med" len="med"/>
                    </a:lnB>
                    <a:lnTlToBr>
                      <a:noFill/>
                    </a:lnTlToBr>
                    <a:lnBlToTr>
                      <a:noFill/>
                    </a:lnBlToTr>
                    <a:solidFill>
                      <a:schemeClr val="bg1"/>
                    </a:solidFill>
                  </a:tcPr>
                </a:tc>
              </a:tr>
              <a:tr h="240434">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PERINATAL HEALTH &amp; BEHAVIORS</a:t>
                      </a:r>
                      <a:endParaRPr kumimoji="0" lang="en-US" sz="1200" b="0" i="0" u="none" strike="noStrike" cap="none" normalizeH="0" baseline="0" dirty="0" smtClean="0">
                        <a:ln>
                          <a:noFill/>
                        </a:ln>
                        <a:solidFill>
                          <a:schemeClr val="tx1"/>
                        </a:solidFill>
                        <a:effectLst/>
                        <a:latin typeface="Arial" charset="0"/>
                      </a:endParaRPr>
                    </a:p>
                  </a:txBody>
                  <a:tcPr marL="39659" marR="39659" marT="19829" marB="19829"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Substance use </a:t>
                      </a:r>
                      <a:r>
                        <a:rPr kumimoji="0" lang="en-US" sz="1200" b="0" i="1" u="none" strike="noStrike" cap="none" normalizeH="0" baseline="0" dirty="0" smtClean="0">
                          <a:ln>
                            <a:noFill/>
                          </a:ln>
                          <a:solidFill>
                            <a:schemeClr val="tx1"/>
                          </a:solidFill>
                          <a:effectLst/>
                          <a:latin typeface="Arial Narrow" pitchFamily="34" charset="0"/>
                          <a:cs typeface="Times New Roman" pitchFamily="18" charset="0"/>
                        </a:rPr>
                        <a:t>during</a:t>
                      </a: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 pregnancy</a:t>
                      </a:r>
                      <a:endParaRPr kumimoji="0" lang="en-US" sz="1200" b="0" i="0" u="none" strike="noStrike" cap="none" normalizeH="0" baseline="0" dirty="0" smtClean="0">
                        <a:ln>
                          <a:noFill/>
                        </a:ln>
                        <a:solidFill>
                          <a:schemeClr val="tx1"/>
                        </a:solidFill>
                        <a:effectLst/>
                        <a:latin typeface="Arial" charset="0"/>
                      </a:endParaRPr>
                    </a:p>
                  </a:txBody>
                  <a:tcPr marL="39659" marR="39659" marT="19829" marB="19829" anchor="ctr"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accent2">
                        <a:lumMod val="20000"/>
                        <a:lumOff val="80000"/>
                      </a:schemeClr>
                    </a:solidFill>
                  </a:tcPr>
                </a:tc>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accent6">
                              <a:lumMod val="75000"/>
                            </a:schemeClr>
                          </a:solidFill>
                          <a:effectLst/>
                          <a:latin typeface="Arial Narrow" pitchFamily="34" charset="0"/>
                        </a:rPr>
                        <a:t>Content and adequacy of prenatal care/ maternal nutritional status/ illicit drug use/ hospitalizations/ postpartum substance use or relapse/ physical activity/ social support</a:t>
                      </a:r>
                    </a:p>
                  </a:txBody>
                  <a:tcPr marL="39659" marR="39659" marT="19829" marB="19829"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accent2">
                        <a:lumMod val="20000"/>
                        <a:lumOff val="80000"/>
                      </a:schemeClr>
                    </a:solidFill>
                  </a:tcPr>
                </a:tc>
              </a:tr>
              <a:tr h="23971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Early and adequate prenatal care</a:t>
                      </a:r>
                      <a:endParaRPr kumimoji="0" lang="en-US" sz="1200" b="0" i="0" u="none" strike="noStrike" cap="none" normalizeH="0" baseline="0" dirty="0" smtClean="0">
                        <a:ln>
                          <a:noFill/>
                        </a:ln>
                        <a:solidFill>
                          <a:schemeClr val="tx1"/>
                        </a:solidFill>
                        <a:effectLst/>
                        <a:latin typeface="Arial" charset="0"/>
                      </a:endParaRPr>
                    </a:p>
                  </a:txBody>
                  <a:tcPr marL="39659" marR="39659" marT="19829" marB="19829" anchor="ctr"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700" b="0" i="0" u="none" strike="noStrike" cap="none" normalizeH="0" baseline="0" dirty="0" smtClean="0">
                        <a:ln>
                          <a:noFill/>
                        </a:ln>
                        <a:solidFill>
                          <a:schemeClr val="tx1"/>
                        </a:solidFill>
                        <a:effectLst/>
                        <a:latin typeface="Arial Narrow" pitchFamily="34" charset="0"/>
                      </a:endParaRPr>
                    </a:p>
                  </a:txBody>
                  <a:tcPr horzOverflow="overflow">
                    <a:lnL>
                      <a:noFill/>
                    </a:lnL>
                    <a:lnR cap="flat">
                      <a:noFill/>
                    </a:lnR>
                    <a:lnT>
                      <a:noFill/>
                    </a:lnT>
                    <a:lnB>
                      <a:noFill/>
                    </a:lnB>
                    <a:lnTlToBr>
                      <a:noFill/>
                    </a:lnTlToBr>
                    <a:lnBlToTr>
                      <a:noFill/>
                    </a:lnBlToTr>
                    <a:solidFill>
                      <a:schemeClr val="bg1"/>
                    </a:solidFill>
                  </a:tcPr>
                </a:tc>
              </a:tr>
              <a:tr h="43214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Recommended weight gain during preg.</a:t>
                      </a:r>
                      <a:endParaRPr kumimoji="0" lang="en-US" sz="1200" b="0" i="0" u="none" strike="noStrike" cap="none" normalizeH="0" baseline="0" dirty="0" smtClean="0">
                        <a:ln>
                          <a:noFill/>
                        </a:ln>
                        <a:solidFill>
                          <a:schemeClr val="tx1"/>
                        </a:solidFill>
                        <a:effectLst/>
                        <a:latin typeface="Arial" charset="0"/>
                      </a:endParaRPr>
                    </a:p>
                  </a:txBody>
                  <a:tcPr marL="39659" marR="39659" marT="19829" marB="19829" anchor="ctr"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700" b="0" i="0" u="none" strike="noStrike" cap="none" normalizeH="0" baseline="0" dirty="0" smtClean="0">
                        <a:ln>
                          <a:noFill/>
                        </a:ln>
                        <a:solidFill>
                          <a:schemeClr val="tx1"/>
                        </a:solidFill>
                        <a:effectLst/>
                        <a:latin typeface="Arial Narrow" pitchFamily="34" charset="0"/>
                      </a:endParaRPr>
                    </a:p>
                  </a:txBody>
                  <a:tcPr horzOverflow="overflow">
                    <a:lnL>
                      <a:noFill/>
                    </a:lnL>
                    <a:lnR cap="flat">
                      <a:noFill/>
                    </a:lnR>
                    <a:lnT>
                      <a:noFill/>
                    </a:lnT>
                    <a:lnB>
                      <a:noFill/>
                    </a:lnB>
                    <a:lnTlToBr>
                      <a:noFill/>
                    </a:lnTlToBr>
                    <a:lnBlToTr>
                      <a:noFill/>
                    </a:lnBlToTr>
                    <a:noFill/>
                  </a:tcPr>
                </a:tc>
              </a:tr>
              <a:tr h="43214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Depression (during and after pregnancy)</a:t>
                      </a:r>
                      <a:endParaRPr kumimoji="0" lang="en-US" sz="1200" b="0" i="0" u="none" strike="noStrike" cap="none" normalizeH="0" baseline="0" dirty="0" smtClean="0">
                        <a:ln>
                          <a:noFill/>
                        </a:ln>
                        <a:solidFill>
                          <a:schemeClr val="tx1"/>
                        </a:solidFill>
                        <a:effectLst/>
                        <a:latin typeface="Arial" charset="0"/>
                      </a:endParaRPr>
                    </a:p>
                  </a:txBody>
                  <a:tcPr marL="39659" marR="39659" marT="19829" marB="19829" anchor="ctr"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700" b="0" i="0" u="none" strike="noStrike" cap="none" normalizeH="0" baseline="0" dirty="0" smtClean="0">
                        <a:ln>
                          <a:noFill/>
                        </a:ln>
                        <a:solidFill>
                          <a:schemeClr val="tx1"/>
                        </a:solidFill>
                        <a:effectLst/>
                        <a:latin typeface="Arial Narrow" pitchFamily="34" charset="0"/>
                      </a:endParaRPr>
                    </a:p>
                  </a:txBody>
                  <a:tcPr horzOverflow="overflow">
                    <a:lnL>
                      <a:noFill/>
                    </a:lnL>
                    <a:lnR cap="flat">
                      <a:noFill/>
                    </a:lnR>
                    <a:lnT>
                      <a:noFill/>
                    </a:lnT>
                    <a:lnB w="28575" cap="flat" cmpd="sng" algn="ctr">
                      <a:solidFill>
                        <a:srgbClr val="B2C1CE"/>
                      </a:solidFill>
                      <a:prstDash val="solid"/>
                      <a:round/>
                      <a:headEnd type="none" w="med" len="med"/>
                      <a:tailEnd type="none" w="med" len="med"/>
                    </a:lnB>
                    <a:lnTlToBr>
                      <a:noFill/>
                    </a:lnTlToBr>
                    <a:lnBlToTr>
                      <a:noFill/>
                    </a:lnBlToTr>
                    <a:solidFill>
                      <a:schemeClr val="bg1"/>
                    </a:solidFill>
                  </a:tcPr>
                </a:tc>
              </a:tr>
              <a:tr h="240434">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MORBIDITY &amp; MORTALITY</a:t>
                      </a:r>
                      <a:endParaRPr kumimoji="0" lang="en-US" sz="1200" b="0" i="0" u="none" strike="noStrike" cap="none" normalizeH="0" baseline="0" dirty="0" smtClean="0">
                        <a:ln>
                          <a:noFill/>
                        </a:ln>
                        <a:solidFill>
                          <a:schemeClr val="tx1"/>
                        </a:solidFill>
                        <a:effectLst/>
                        <a:latin typeface="Arial" charset="0"/>
                      </a:endParaRPr>
                    </a:p>
                  </a:txBody>
                  <a:tcPr marL="39659" marR="39659" marT="19829" marB="19829"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Infant mortality</a:t>
                      </a:r>
                      <a:endParaRPr kumimoji="0" lang="en-US" sz="1200" b="0" i="0" u="none" strike="noStrike" cap="none" normalizeH="0" baseline="0" dirty="0" smtClean="0">
                        <a:ln>
                          <a:noFill/>
                        </a:ln>
                        <a:solidFill>
                          <a:schemeClr val="tx1"/>
                        </a:solidFill>
                        <a:effectLst/>
                        <a:latin typeface="Arial" charset="0"/>
                      </a:endParaRPr>
                    </a:p>
                  </a:txBody>
                  <a:tcPr marL="39659" marR="39659" marT="19829" marB="19829" anchor="ctr"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accent6">
                              <a:lumMod val="75000"/>
                            </a:schemeClr>
                          </a:solidFill>
                          <a:effectLst/>
                          <a:latin typeface="Arial Narrow" pitchFamily="34" charset="0"/>
                        </a:rPr>
                        <a:t>Maternal hospitalizations &amp; mortality/ postpartum health visits/ perinatal hospitalizations &amp; outpatient visits</a:t>
                      </a:r>
                    </a:p>
                  </a:txBody>
                  <a:tcPr marL="39659" marR="39659" marT="19829" marB="19829"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noFill/>
                  </a:tcPr>
                </a:tc>
              </a:tr>
              <a:tr h="240434">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Low birth weight (&lt;2,500g)</a:t>
                      </a:r>
                      <a:endParaRPr kumimoji="0" lang="en-US" sz="1200" b="0" i="0" u="none" strike="noStrike" cap="none" normalizeH="0" baseline="0" dirty="0" smtClean="0">
                        <a:ln>
                          <a:noFill/>
                        </a:ln>
                        <a:solidFill>
                          <a:schemeClr val="tx1"/>
                        </a:solidFill>
                        <a:effectLst/>
                        <a:latin typeface="Arial" charset="0"/>
                      </a:endParaRPr>
                    </a:p>
                  </a:txBody>
                  <a:tcPr marL="39659" marR="39659" marT="19829" marB="19829" anchor="ctr"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700" b="0" i="0" u="none" strike="noStrike" cap="none" normalizeH="0" baseline="0" dirty="0" smtClean="0">
                        <a:ln>
                          <a:noFill/>
                        </a:ln>
                        <a:solidFill>
                          <a:schemeClr val="tx1"/>
                        </a:solidFill>
                        <a:effectLst/>
                        <a:latin typeface="Arial Narrow" pitchFamily="34" charset="0"/>
                      </a:endParaRPr>
                    </a:p>
                  </a:txBody>
                  <a:tcPr horzOverflow="overflow">
                    <a:lnL>
                      <a:noFill/>
                    </a:lnL>
                    <a:lnR cap="flat">
                      <a:noFill/>
                    </a:lnR>
                    <a:lnT>
                      <a:noFill/>
                    </a:lnT>
                    <a:lnB>
                      <a:noFill/>
                    </a:lnB>
                    <a:lnTlToBr>
                      <a:noFill/>
                    </a:lnTlToBr>
                    <a:lnBlToTr>
                      <a:noFill/>
                    </a:lnBlToTr>
                    <a:solidFill>
                      <a:schemeClr val="bg1"/>
                    </a:solidFill>
                  </a:tcPr>
                </a:tc>
              </a:tr>
              <a:tr h="240434">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NICU admittance</a:t>
                      </a:r>
                      <a:endParaRPr kumimoji="0" lang="en-US" sz="1200" b="0" i="0" u="none" strike="noStrike" cap="none" normalizeH="0" baseline="0" dirty="0" smtClean="0">
                        <a:ln>
                          <a:noFill/>
                        </a:ln>
                        <a:solidFill>
                          <a:schemeClr val="tx1"/>
                        </a:solidFill>
                        <a:effectLst/>
                        <a:latin typeface="Arial" charset="0"/>
                      </a:endParaRPr>
                    </a:p>
                  </a:txBody>
                  <a:tcPr marL="39659" marR="39659" marT="19829" marB="19829" anchor="ctr"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700" b="0" i="0" u="none" strike="noStrike" cap="none" normalizeH="0" baseline="0" dirty="0" smtClean="0">
                        <a:ln>
                          <a:noFill/>
                        </a:ln>
                        <a:solidFill>
                          <a:schemeClr val="tx1"/>
                        </a:solidFill>
                        <a:effectLst/>
                        <a:latin typeface="Arial Narrow" pitchFamily="34" charset="0"/>
                      </a:endParaRPr>
                    </a:p>
                  </a:txBody>
                  <a:tcPr horzOverflow="overflow">
                    <a:lnL>
                      <a:noFill/>
                    </a:lnL>
                    <a:lnR cap="flat">
                      <a:noFill/>
                    </a:lnR>
                    <a:lnT>
                      <a:noFill/>
                    </a:lnT>
                    <a:lnB>
                      <a:noFill/>
                    </a:lnB>
                    <a:lnTlToBr>
                      <a:noFill/>
                    </a:lnTlToBr>
                    <a:lnBlToTr>
                      <a:noFill/>
                    </a:lnBlToTr>
                    <a:noFill/>
                  </a:tcPr>
                </a:tc>
              </a:tr>
              <a:tr h="23971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Preterm births (&lt;37wks)</a:t>
                      </a:r>
                      <a:endParaRPr kumimoji="0" lang="en-US" sz="1200" b="0" i="0" u="none" strike="noStrike" cap="none" normalizeH="0" baseline="0" dirty="0" smtClean="0">
                        <a:ln>
                          <a:noFill/>
                        </a:ln>
                        <a:solidFill>
                          <a:schemeClr val="tx1"/>
                        </a:solidFill>
                        <a:effectLst/>
                        <a:latin typeface="Arial" charset="0"/>
                      </a:endParaRPr>
                    </a:p>
                  </a:txBody>
                  <a:tcPr marL="39659" marR="39659" marT="19829" marB="19829" anchor="ctr"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700" b="0" i="0" u="none" strike="noStrike" cap="none" normalizeH="0" baseline="0" dirty="0" smtClean="0">
                        <a:ln>
                          <a:noFill/>
                        </a:ln>
                        <a:solidFill>
                          <a:schemeClr val="tx1"/>
                        </a:solidFill>
                        <a:effectLst/>
                        <a:latin typeface="Arial Narrow" pitchFamily="34" charset="0"/>
                      </a:endParaRPr>
                    </a:p>
                  </a:txBody>
                  <a:tcPr horzOverflow="overflow">
                    <a:lnL>
                      <a:noFill/>
                    </a:lnL>
                    <a:lnR cap="flat">
                      <a:noFill/>
                    </a:lnR>
                    <a:lnT>
                      <a:noFill/>
                    </a:lnT>
                    <a:lnB>
                      <a:noFill/>
                    </a:lnB>
                    <a:lnTlToBr>
                      <a:noFill/>
                    </a:lnTlToBr>
                    <a:lnBlToTr>
                      <a:noFill/>
                    </a:lnBlToTr>
                    <a:solidFill>
                      <a:schemeClr val="bg1"/>
                    </a:solidFill>
                  </a:tcPr>
                </a:tc>
              </a:tr>
              <a:tr h="240434">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Low-risk Cesarean deliveries</a:t>
                      </a:r>
                      <a:endParaRPr kumimoji="0" lang="en-US" sz="1200" b="0" i="0" u="none" strike="noStrike" cap="none" normalizeH="0" baseline="0" dirty="0" smtClean="0">
                        <a:ln>
                          <a:noFill/>
                        </a:ln>
                        <a:solidFill>
                          <a:schemeClr val="tx1"/>
                        </a:solidFill>
                        <a:effectLst/>
                        <a:latin typeface="Arial" charset="0"/>
                      </a:endParaRPr>
                    </a:p>
                  </a:txBody>
                  <a:tcPr marL="39659" marR="39659" marT="19829" marB="19829" anchor="ctr"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700" b="0" i="0" u="none" strike="noStrike" cap="none" normalizeH="0" baseline="0" dirty="0" smtClean="0">
                        <a:ln>
                          <a:noFill/>
                        </a:ln>
                        <a:solidFill>
                          <a:schemeClr val="tx1"/>
                        </a:solidFill>
                        <a:effectLst/>
                        <a:latin typeface="Arial Narrow" pitchFamily="34" charset="0"/>
                      </a:endParaRPr>
                    </a:p>
                  </a:txBody>
                  <a:tcPr horzOverflow="overflow">
                    <a:lnL>
                      <a:noFill/>
                    </a:lnL>
                    <a:lnR cap="flat">
                      <a:noFill/>
                    </a:lnR>
                    <a:lnT>
                      <a:noFill/>
                    </a:lnT>
                    <a:lnB w="28575" cap="flat" cmpd="sng" algn="ctr">
                      <a:solidFill>
                        <a:srgbClr val="B2C1CE"/>
                      </a:solidFill>
                      <a:prstDash val="solid"/>
                      <a:round/>
                      <a:headEnd type="none" w="med" len="med"/>
                      <a:tailEnd type="none" w="med" len="med"/>
                    </a:lnB>
                    <a:lnTlToBr>
                      <a:noFill/>
                    </a:lnTlToBr>
                    <a:lnBlToTr>
                      <a:noFill/>
                    </a:lnBlToTr>
                    <a:noFill/>
                  </a:tcPr>
                </a:tc>
              </a:tr>
              <a:tr h="240434">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INFANT CARE</a:t>
                      </a:r>
                      <a:endParaRPr kumimoji="0" lang="en-US" sz="1200" b="0" i="0" u="none" strike="noStrike" cap="none" normalizeH="0" baseline="0" dirty="0" smtClean="0">
                        <a:ln>
                          <a:noFill/>
                        </a:ln>
                        <a:solidFill>
                          <a:schemeClr val="tx1"/>
                        </a:solidFill>
                        <a:effectLst/>
                        <a:latin typeface="Arial" charset="0"/>
                      </a:endParaRPr>
                    </a:p>
                  </a:txBody>
                  <a:tcPr marL="39659" marR="39659" marT="19829" marB="19829"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Infants put to sleep on their backs</a:t>
                      </a:r>
                      <a:endParaRPr kumimoji="0" lang="en-US" sz="1200" b="0" i="0" u="none" strike="noStrike" cap="none" normalizeH="0" baseline="0" dirty="0" smtClean="0">
                        <a:ln>
                          <a:noFill/>
                        </a:ln>
                        <a:solidFill>
                          <a:schemeClr val="tx1"/>
                        </a:solidFill>
                        <a:effectLst/>
                        <a:latin typeface="Arial" charset="0"/>
                      </a:endParaRPr>
                    </a:p>
                  </a:txBody>
                  <a:tcPr marL="39659" marR="39659" marT="19829" marB="19829" anchor="ctr"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accent2">
                        <a:lumMod val="20000"/>
                        <a:lumOff val="80000"/>
                      </a:schemeClr>
                    </a:solid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accent6">
                              <a:lumMod val="75000"/>
                            </a:schemeClr>
                          </a:solidFill>
                          <a:effectLst/>
                          <a:latin typeface="Arial Narrow" pitchFamily="34" charset="0"/>
                        </a:rPr>
                        <a:t>Infant hospitalizations, ER &amp; outpatient visits/ birth defects/ infant growth &amp; nutritional status/ oral health/ parenting skills &amp; support</a:t>
                      </a:r>
                    </a:p>
                  </a:txBody>
                  <a:tcPr marL="39659" marR="39659" marT="19829" marB="19829"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accent2">
                        <a:lumMod val="20000"/>
                        <a:lumOff val="80000"/>
                      </a:schemeClr>
                    </a:solidFill>
                  </a:tcPr>
                </a:tc>
              </a:tr>
              <a:tr h="240434">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Postpartum smoking relapse</a:t>
                      </a:r>
                      <a:endParaRPr kumimoji="0" lang="en-US" sz="1200" b="0" i="0" u="none" strike="noStrike" cap="none" normalizeH="0" baseline="0" dirty="0" smtClean="0">
                        <a:ln>
                          <a:noFill/>
                        </a:ln>
                        <a:solidFill>
                          <a:schemeClr val="tx1"/>
                        </a:solidFill>
                        <a:effectLst/>
                        <a:latin typeface="Arial" charset="0"/>
                      </a:endParaRPr>
                    </a:p>
                  </a:txBody>
                  <a:tcPr marL="39659" marR="39659" marT="19829" marB="19829" anchor="ctr"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700" b="0" i="0" u="none" strike="noStrike" cap="none" normalizeH="0" baseline="0" dirty="0" smtClean="0">
                        <a:ln>
                          <a:noFill/>
                        </a:ln>
                        <a:solidFill>
                          <a:schemeClr val="tx1"/>
                        </a:solidFill>
                        <a:effectLst/>
                        <a:latin typeface="Arial Narrow" pitchFamily="34" charset="0"/>
                      </a:endParaRPr>
                    </a:p>
                  </a:txBody>
                  <a:tcPr horzOverflow="overflow">
                    <a:lnL>
                      <a:noFill/>
                    </a:lnL>
                    <a:lnR cap="flat">
                      <a:noFill/>
                    </a:lnR>
                    <a:lnT>
                      <a:noFill/>
                    </a:lnT>
                    <a:lnB>
                      <a:noFill/>
                    </a:lnB>
                    <a:lnTlToBr>
                      <a:noFill/>
                    </a:lnTlToBr>
                    <a:lnBlToTr>
                      <a:noFill/>
                    </a:lnBlToTr>
                    <a:noFill/>
                  </a:tcPr>
                </a:tc>
              </a:tr>
              <a:tr h="240434">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Breastfeeding duration</a:t>
                      </a:r>
                      <a:endParaRPr kumimoji="0" lang="en-US" sz="1200" b="0" i="0" u="none" strike="noStrike" cap="none" normalizeH="0" baseline="0" dirty="0" smtClean="0">
                        <a:ln>
                          <a:noFill/>
                        </a:ln>
                        <a:solidFill>
                          <a:schemeClr val="tx1"/>
                        </a:solidFill>
                        <a:effectLst/>
                        <a:latin typeface="Arial" charset="0"/>
                      </a:endParaRPr>
                    </a:p>
                  </a:txBody>
                  <a:tcPr marL="39659" marR="39659" marT="19829" marB="19829" anchor="ctr"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700" b="0" i="0" u="none" strike="noStrike" cap="none" normalizeH="0" baseline="0" dirty="0" smtClean="0">
                        <a:ln>
                          <a:noFill/>
                        </a:ln>
                        <a:solidFill>
                          <a:schemeClr val="tx1"/>
                        </a:solidFill>
                        <a:effectLst/>
                        <a:latin typeface="Arial Narrow" pitchFamily="34" charset="0"/>
                      </a:endParaRPr>
                    </a:p>
                  </a:txBody>
                  <a:tcPr horzOverflow="overflow">
                    <a:lnL>
                      <a:noFill/>
                    </a:lnL>
                    <a:lnR cap="flat">
                      <a:noFill/>
                    </a:lnR>
                    <a:lnT>
                      <a:noFill/>
                    </a:lnT>
                    <a:lnB w="28575" cap="flat" cmpd="sng" algn="ctr">
                      <a:solidFill>
                        <a:srgbClr val="B2C1CE"/>
                      </a:solidFill>
                      <a:prstDash val="solid"/>
                      <a:round/>
                      <a:headEnd type="none" w="med" len="med"/>
                      <a:tailEnd type="none" w="med" len="med"/>
                    </a:lnB>
                    <a:lnTlToBr>
                      <a:noFill/>
                    </a:lnTlToBr>
                    <a:lnBlToTr>
                      <a:noFill/>
                    </a:lnBlToTr>
                    <a:solidFill>
                      <a:schemeClr val="bg1"/>
                    </a:solidFill>
                  </a:tcPr>
                </a:tc>
              </a:tr>
              <a:tr h="240434">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CHILD GROWTH &amp; DEVELOPMENT</a:t>
                      </a:r>
                      <a:endParaRPr kumimoji="0" lang="en-US" sz="1200" b="0" i="0" u="none" strike="noStrike" cap="none" normalizeH="0" baseline="0" dirty="0" smtClean="0">
                        <a:ln>
                          <a:noFill/>
                        </a:ln>
                        <a:solidFill>
                          <a:schemeClr val="tx1"/>
                        </a:solidFill>
                        <a:effectLst/>
                        <a:latin typeface="Arial" charset="0"/>
                      </a:endParaRPr>
                    </a:p>
                  </a:txBody>
                  <a:tcPr marL="39659" marR="39659" marT="19829" marB="19829"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cs typeface="Times New Roman" pitchFamily="18" charset="0"/>
                        </a:rPr>
                        <a:t>Immunizations</a:t>
                      </a:r>
                      <a:endParaRPr kumimoji="0" lang="en-US" sz="1200" b="0" i="0" u="none" strike="noStrike" cap="none" normalizeH="0" baseline="0" smtClean="0">
                        <a:ln>
                          <a:noFill/>
                        </a:ln>
                        <a:solidFill>
                          <a:schemeClr val="tx1"/>
                        </a:solidFill>
                        <a:effectLst/>
                        <a:latin typeface="Arial" charset="0"/>
                      </a:endParaRPr>
                    </a:p>
                  </a:txBody>
                  <a:tcPr marL="39659" marR="39659" marT="19829" marB="19829" anchor="ctr"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accent6">
                              <a:lumMod val="75000"/>
                            </a:schemeClr>
                          </a:solidFill>
                          <a:effectLst/>
                          <a:latin typeface="Arial Narrow" pitchFamily="34" charset="0"/>
                        </a:rPr>
                        <a:t>Child hospitalization, ER visits/ development status/ oral health/ asthma/ obesity</a:t>
                      </a:r>
                    </a:p>
                  </a:txBody>
                  <a:tcPr marL="39659" marR="39659" marT="19829" marB="19829"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noFill/>
                  </a:tcPr>
                </a:tc>
              </a:tr>
              <a:tr h="300216">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Abuse and neglect (confirmed cases)</a:t>
                      </a:r>
                      <a:endParaRPr kumimoji="0" lang="en-US" sz="1200" b="0" i="0" u="none" strike="noStrike" cap="none" normalizeH="0" baseline="30000" dirty="0" smtClean="0">
                        <a:ln>
                          <a:noFill/>
                        </a:ln>
                        <a:solidFill>
                          <a:schemeClr val="tx1"/>
                        </a:solidFill>
                        <a:effectLst/>
                        <a:latin typeface="Arial Narrow" pitchFamily="34" charset="0"/>
                      </a:endParaRPr>
                    </a:p>
                  </a:txBody>
                  <a:tcPr marL="39659" marR="39659" marT="19829" marB="19829" anchor="ctr"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30000" dirty="0" smtClean="0">
                        <a:ln>
                          <a:noFill/>
                        </a:ln>
                        <a:solidFill>
                          <a:schemeClr val="tx1"/>
                        </a:solidFill>
                        <a:effectLst/>
                        <a:latin typeface="Arial Narrow" pitchFamily="34" charset="0"/>
                      </a:endParaRPr>
                    </a:p>
                  </a:txBody>
                  <a:tcPr horzOverflow="overflow">
                    <a:lnL>
                      <a:noFill/>
                    </a:lnL>
                    <a:lnR cap="flat">
                      <a:noFill/>
                    </a:lnR>
                    <a:lnT>
                      <a:noFill/>
                    </a:lnT>
                    <a:lnB w="28575" cap="flat" cmpd="sng" algn="ctr">
                      <a:solidFill>
                        <a:srgbClr val="B2C1CE"/>
                      </a:solidFill>
                      <a:prstDash val="solid"/>
                      <a:round/>
                      <a:headEnd type="none" w="med" len="med"/>
                      <a:tailEnd type="none" w="med" len="med"/>
                    </a:lnB>
                    <a:lnTlToBr>
                      <a:noFill/>
                    </a:lnTlToBr>
                    <a:lnBlToTr>
                      <a:noFill/>
                    </a:lnBlToTr>
                    <a:solidFill>
                      <a:schemeClr val="bg1"/>
                    </a:solidFill>
                  </a:tcPr>
                </a:tc>
              </a:tr>
              <a:tr h="240434">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HOME, FAMILY, &amp; COMMUNITY</a:t>
                      </a:r>
                      <a:endParaRPr kumimoji="0" lang="en-US" sz="1200" b="0" i="0" u="none" strike="noStrike" cap="none" normalizeH="0" baseline="0" dirty="0" smtClean="0">
                        <a:ln>
                          <a:noFill/>
                        </a:ln>
                        <a:solidFill>
                          <a:schemeClr val="tx1"/>
                        </a:solidFill>
                        <a:effectLst/>
                        <a:latin typeface="Arial" charset="0"/>
                      </a:endParaRPr>
                    </a:p>
                  </a:txBody>
                  <a:tcPr marL="39659" marR="39659" marT="19829" marB="19829"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57150" cap="flat" cmpd="sng" algn="ctr">
                      <a:solidFill>
                        <a:schemeClr val="accent2">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Intimate partner violence among adults</a:t>
                      </a:r>
                      <a:endParaRPr kumimoji="0" lang="en-US" sz="1200" b="0" i="0" u="none" strike="noStrike" cap="none" normalizeH="0" baseline="0" dirty="0" smtClean="0">
                        <a:ln>
                          <a:noFill/>
                        </a:ln>
                        <a:solidFill>
                          <a:schemeClr val="tx1"/>
                        </a:solidFill>
                        <a:effectLst/>
                        <a:latin typeface="Arial" charset="0"/>
                      </a:endParaRPr>
                    </a:p>
                  </a:txBody>
                  <a:tcPr marL="39659" marR="39659" marT="19829" marB="19829" anchor="ctr"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accent2">
                        <a:lumMod val="20000"/>
                        <a:lumOff val="80000"/>
                      </a:schemeClr>
                    </a:solid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accent6">
                              <a:lumMod val="75000"/>
                            </a:schemeClr>
                          </a:solidFill>
                          <a:effectLst/>
                          <a:latin typeface="Arial Narrow" pitchFamily="34" charset="0"/>
                        </a:rPr>
                        <a:t>Childcare access &amp; quality/ paternal &amp; family supports/ violence/ screen time/ housing/ access to healthy foods, safe neighborhoods/ indoor, outdoor env’t health</a:t>
                      </a:r>
                    </a:p>
                  </a:txBody>
                  <a:tcPr marL="39659" marR="39659" marT="19829" marB="19829"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57150" cap="flat" cmpd="sng" algn="ctr">
                      <a:solidFill>
                        <a:schemeClr val="accent2">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r>
              <a:tr h="240434">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Smoking in household</a:t>
                      </a:r>
                      <a:endParaRPr kumimoji="0" lang="en-US" sz="1200" b="0" i="0" u="none" strike="noStrike" cap="none" normalizeH="0" baseline="0" dirty="0" smtClean="0">
                        <a:ln>
                          <a:noFill/>
                        </a:ln>
                        <a:solidFill>
                          <a:schemeClr val="tx1"/>
                        </a:solidFill>
                        <a:effectLst/>
                        <a:latin typeface="Arial" charset="0"/>
                      </a:endParaRPr>
                    </a:p>
                  </a:txBody>
                  <a:tcPr marL="39659" marR="39659" marT="19829" marB="19829" anchor="ctr"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700" b="0" i="0" u="none" strike="noStrike" cap="none" normalizeH="0" baseline="0" dirty="0" smtClean="0">
                        <a:ln>
                          <a:noFill/>
                        </a:ln>
                        <a:solidFill>
                          <a:schemeClr val="tx1"/>
                        </a:solidFill>
                        <a:effectLst/>
                        <a:latin typeface="Arial Narrow" pitchFamily="34" charset="0"/>
                      </a:endParaRPr>
                    </a:p>
                  </a:txBody>
                  <a:tcPr horzOverflow="overflow">
                    <a:lnL>
                      <a:noFill/>
                    </a:lnL>
                    <a:lnR cap="flat">
                      <a:noFill/>
                    </a:lnR>
                    <a:lnT>
                      <a:noFill/>
                    </a:lnT>
                    <a:lnB>
                      <a:noFill/>
                    </a:lnB>
                    <a:lnTlToBr>
                      <a:noFill/>
                    </a:lnTlToBr>
                    <a:lnBlToTr>
                      <a:noFill/>
                    </a:lnBlToTr>
                    <a:solidFill>
                      <a:schemeClr val="bg1"/>
                    </a:solidFill>
                  </a:tcPr>
                </a:tc>
              </a:tr>
              <a:tr h="388017">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Narrow" pitchFamily="34" charset="0"/>
                          <a:cs typeface="Times New Roman" pitchFamily="18" charset="0"/>
                        </a:rPr>
                        <a:t>Father un-involvement**</a:t>
                      </a:r>
                      <a:endParaRPr kumimoji="0" lang="en-US" sz="1200" b="0" i="0" u="none" strike="noStrike" cap="none" normalizeH="0" baseline="0" dirty="0" smtClean="0">
                        <a:ln>
                          <a:noFill/>
                        </a:ln>
                        <a:solidFill>
                          <a:schemeClr val="tx1"/>
                        </a:solidFill>
                        <a:effectLst/>
                        <a:latin typeface="Arial" charset="0"/>
                      </a:endParaRPr>
                    </a:p>
                  </a:txBody>
                  <a:tcPr marL="39659" marR="39659" marT="19829" marB="19829" anchor="ctr" horzOverflow="overflow">
                    <a:lnL w="9525" cap="flat" cmpd="sng" algn="ctr">
                      <a:solidFill>
                        <a:schemeClr val="tx2">
                          <a:lumMod val="60000"/>
                          <a:lumOff val="40000"/>
                        </a:schemeClr>
                      </a:solidFill>
                      <a:prstDash val="solid"/>
                      <a:round/>
                      <a:headEnd type="none" w="med" len="med"/>
                      <a:tailEnd type="none" w="med" len="med"/>
                    </a:lnL>
                    <a:lnR w="9525" cap="flat" cmpd="sng" algn="ctr">
                      <a:solidFill>
                        <a:schemeClr val="tx2">
                          <a:lumMod val="60000"/>
                          <a:lumOff val="40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57150" cap="flat" cmpd="sng" algn="ctr">
                      <a:solidFill>
                        <a:schemeClr val="accent2">
                          <a:lumMod val="50000"/>
                        </a:schemeClr>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700" b="0" i="0" u="none" strike="noStrike" cap="none" normalizeH="0" baseline="0" dirty="0" smtClean="0">
                        <a:ln>
                          <a:noFill/>
                        </a:ln>
                        <a:solidFill>
                          <a:schemeClr val="tx1"/>
                        </a:solidFill>
                        <a:effectLst/>
                        <a:latin typeface="Arial Narrow" pitchFamily="34" charset="0"/>
                      </a:endParaRPr>
                    </a:p>
                  </a:txBody>
                  <a:tcPr horzOverflow="overflow">
                    <a:lnL>
                      <a:noFill/>
                    </a:lnL>
                    <a:lnR cap="flat">
                      <a:noFill/>
                    </a:lnR>
                    <a:lnT>
                      <a:noFill/>
                    </a:lnT>
                    <a:lnB w="38100" cap="flat" cmpd="sng" algn="ctr">
                      <a:solidFill>
                        <a:srgbClr val="1F3E7B"/>
                      </a:solidFill>
                      <a:prstDash val="solid"/>
                      <a:round/>
                      <a:headEnd type="none" w="med" len="med"/>
                      <a:tailEnd type="none" w="med" len="med"/>
                    </a:lnB>
                    <a:lnTlToBr>
                      <a:noFill/>
                    </a:lnTlToBr>
                    <a:lnBlToTr>
                      <a:noFill/>
                    </a:lnBlToTr>
                    <a:noFill/>
                  </a:tcPr>
                </a:tc>
              </a:tr>
            </a:tbl>
          </a:graphicData>
        </a:graphic>
      </p:graphicFrame>
      <p:sp>
        <p:nvSpPr>
          <p:cNvPr id="3" name="Rectangle 2"/>
          <p:cNvSpPr/>
          <p:nvPr/>
        </p:nvSpPr>
        <p:spPr>
          <a:xfrm>
            <a:off x="1371600" y="5257800"/>
            <a:ext cx="7467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0" y="4495800"/>
            <a:ext cx="7467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71600" y="5715000"/>
            <a:ext cx="74676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371600" y="3276600"/>
            <a:ext cx="74676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71600" y="1981200"/>
            <a:ext cx="74676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71600" y="1295400"/>
            <a:ext cx="7467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1508</TotalTime>
  <Words>1513</Words>
  <Application>Microsoft Office PowerPoint</Application>
  <PresentationFormat>On-screen Show (4:3)</PresentationFormat>
  <Paragraphs>175</Paragraphs>
  <Slides>23</Slides>
  <Notes>10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Median</vt:lpstr>
      <vt:lpstr>Development of a prioritization tool to translate MCH data into strategic directions</vt:lpstr>
      <vt:lpstr>Slide 2</vt:lpstr>
      <vt:lpstr>Background</vt:lpstr>
      <vt:lpstr>Goal</vt:lpstr>
      <vt:lpstr>Selected MCH Health and Wellbeing Measures</vt:lpstr>
      <vt:lpstr>“Lenses” for Viewing MCH Data and Identifying Gaps</vt:lpstr>
      <vt:lpstr>A Model for How Differential MCH Risk and Protective Factors Might Affect Health Over the Life Course</vt:lpstr>
      <vt:lpstr>Slide 8</vt:lpstr>
      <vt:lpstr>Slide 9</vt:lpstr>
      <vt:lpstr>Births by pregnancy intention, by maternal race/ethnicity, Multnomah County</vt:lpstr>
      <vt:lpstr>Folic acid intake before pregnancy among women who had a live birth, Multnomah County</vt:lpstr>
      <vt:lpstr>Intimate partner violence prevalence among women &gt;18 yrs with a live birth, Multnomah County</vt:lpstr>
      <vt:lpstr>Slide 13</vt:lpstr>
      <vt:lpstr>Methods: Thirteen criteria considered</vt:lpstr>
      <vt:lpstr>Methods</vt:lpstr>
      <vt:lpstr>Slide 16</vt:lpstr>
      <vt:lpstr>Results: Measures with Highest Scores</vt:lpstr>
      <vt:lpstr>Lessons Learned</vt:lpstr>
      <vt:lpstr>Conclusion</vt:lpstr>
      <vt:lpstr>Next steps – Planning &amp; Implementation</vt:lpstr>
      <vt:lpstr>Data Sources</vt:lpstr>
      <vt:lpstr>Bibliography</vt:lpstr>
      <vt:lpstr>Thank you!</vt:lpstr>
    </vt:vector>
  </TitlesOfParts>
  <Company>Multnomah County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a prioritization tool to translate MCH data into strategic directions</dc:title>
  <dc:creator>trans</dc:creator>
  <cp:lastModifiedBy>gaudinj</cp:lastModifiedBy>
  <cp:revision>109</cp:revision>
  <dcterms:created xsi:type="dcterms:W3CDTF">2011-09-23T23:13:56Z</dcterms:created>
  <dcterms:modified xsi:type="dcterms:W3CDTF">2011-11-16T16:41:14Z</dcterms:modified>
</cp:coreProperties>
</file>